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ebas Neue Bold" charset="1" panose="020B0606020202050201"/>
      <p:regular r:id="rId21"/>
    </p:embeddedFont>
    <p:embeddedFont>
      <p:font typeface="Poppins" charset="1" panose="00000500000000000000"/>
      <p:regular r:id="rId22"/>
    </p:embeddedFont>
    <p:embeddedFont>
      <p:font typeface="Poppins Bold Italics" charset="1" panose="00000800000000000000"/>
      <p:regular r:id="rId23"/>
    </p:embeddedFont>
    <p:embeddedFont>
      <p:font typeface="Poppins Italics" charset="1" panose="00000500000000000000"/>
      <p:regular r:id="rId24"/>
    </p:embeddedFont>
    <p:embeddedFont>
      <p:font typeface="DM Sans Bold" charset="1" panose="00000000000000000000"/>
      <p:regular r:id="rId25"/>
    </p:embeddedFont>
    <p:embeddedFont>
      <p:font typeface="DM Sans" charset="1" panose="00000000000000000000"/>
      <p:regular r:id="rId26"/>
    </p:embeddedFont>
    <p:embeddedFont>
      <p:font typeface="Poppins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0"/>
            <a:ext cx="8780876" cy="10287000"/>
          </a:xfrm>
          <a:custGeom>
            <a:avLst/>
            <a:gdLst/>
            <a:ahLst/>
            <a:cxnLst/>
            <a:rect r="r" b="b" t="t" l="l"/>
            <a:pathLst>
              <a:path h="10287000" w="8780876">
                <a:moveTo>
                  <a:pt x="0" y="0"/>
                </a:moveTo>
                <a:lnTo>
                  <a:pt x="8780876" y="0"/>
                </a:lnTo>
                <a:lnTo>
                  <a:pt x="8780876" y="10287000"/>
                </a:lnTo>
                <a:lnTo>
                  <a:pt x="0" y="10287000"/>
                </a:lnTo>
                <a:lnTo>
                  <a:pt x="0" y="0"/>
                </a:lnTo>
                <a:close/>
              </a:path>
            </a:pathLst>
          </a:custGeom>
          <a:blipFill>
            <a:blip r:embed="rId3"/>
            <a:stretch>
              <a:fillRect l="0" t="-15110" r="-1831" b="-15110"/>
            </a:stretch>
          </a:blipFill>
        </p:spPr>
      </p:sp>
      <p:sp>
        <p:nvSpPr>
          <p:cNvPr name="TextBox 4" id="4"/>
          <p:cNvSpPr txBox="true"/>
          <p:nvPr/>
        </p:nvSpPr>
        <p:spPr>
          <a:xfrm rot="0">
            <a:off x="2585139" y="4015057"/>
            <a:ext cx="13117722" cy="3298321"/>
          </a:xfrm>
          <a:prstGeom prst="rect">
            <a:avLst/>
          </a:prstGeom>
        </p:spPr>
        <p:txBody>
          <a:bodyPr anchor="t" rtlCol="false" tIns="0" lIns="0" bIns="0" rIns="0">
            <a:spAutoFit/>
          </a:bodyPr>
          <a:lstStyle/>
          <a:p>
            <a:pPr algn="ctr">
              <a:lnSpc>
                <a:spcPts val="12541"/>
              </a:lnSpc>
            </a:pPr>
            <a:r>
              <a:rPr lang="en-US" b="true" sz="12796">
                <a:solidFill>
                  <a:srgbClr val="F2EFEB"/>
                </a:solidFill>
                <a:latin typeface="Bebas Neue Bold"/>
                <a:ea typeface="Bebas Neue Bold"/>
                <a:cs typeface="Bebas Neue Bold"/>
                <a:sym typeface="Bebas Neue Bold"/>
              </a:rPr>
              <a:t>UDRUM &amp; FOREST</a:t>
            </a:r>
          </a:p>
          <a:p>
            <a:pPr algn="ctr">
              <a:lnSpc>
                <a:spcPts val="12541"/>
              </a:lnSpc>
            </a:pPr>
          </a:p>
        </p:txBody>
      </p:sp>
      <p:sp>
        <p:nvSpPr>
          <p:cNvPr name="TextBox 5" id="5"/>
          <p:cNvSpPr txBox="true"/>
          <p:nvPr/>
        </p:nvSpPr>
        <p:spPr>
          <a:xfrm rot="0">
            <a:off x="2952449" y="5445143"/>
            <a:ext cx="12383103" cy="595751"/>
          </a:xfrm>
          <a:prstGeom prst="rect">
            <a:avLst/>
          </a:prstGeom>
        </p:spPr>
        <p:txBody>
          <a:bodyPr anchor="t" rtlCol="false" tIns="0" lIns="0" bIns="0" rIns="0">
            <a:spAutoFit/>
          </a:bodyPr>
          <a:lstStyle/>
          <a:p>
            <a:pPr algn="ctr">
              <a:lnSpc>
                <a:spcPts val="4635"/>
              </a:lnSpc>
              <a:spcBef>
                <a:spcPct val="0"/>
              </a:spcBef>
            </a:pPr>
            <a:r>
              <a:rPr lang="en-US" sz="3311" spc="99">
                <a:solidFill>
                  <a:srgbClr val="F2EFEB"/>
                </a:solidFill>
                <a:latin typeface="Poppins"/>
                <a:ea typeface="Poppins"/>
                <a:cs typeface="Poppins"/>
                <a:sym typeface="Poppins"/>
              </a:rPr>
              <a:t>“Save the forest and reconnect the soul of the forest.”</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12900"/>
        </a:solidFill>
      </p:bgPr>
    </p:bg>
    <p:spTree>
      <p:nvGrpSpPr>
        <p:cNvPr id="1" name=""/>
        <p:cNvGrpSpPr/>
        <p:nvPr/>
      </p:nvGrpSpPr>
      <p:grpSpPr>
        <a:xfrm>
          <a:off x="0" y="0"/>
          <a:ext cx="0" cy="0"/>
          <a:chOff x="0" y="0"/>
          <a:chExt cx="0" cy="0"/>
        </a:xfrm>
      </p:grpSpPr>
      <p:sp>
        <p:nvSpPr>
          <p:cNvPr name="TextBox 2" id="2"/>
          <p:cNvSpPr txBox="true"/>
          <p:nvPr/>
        </p:nvSpPr>
        <p:spPr>
          <a:xfrm rot="0">
            <a:off x="3313835" y="2853812"/>
            <a:ext cx="11931042" cy="4783413"/>
          </a:xfrm>
          <a:prstGeom prst="rect">
            <a:avLst/>
          </a:prstGeom>
        </p:spPr>
        <p:txBody>
          <a:bodyPr anchor="t" rtlCol="false" tIns="0" lIns="0" bIns="0" rIns="0">
            <a:spAutoFit/>
          </a:bodyPr>
          <a:lstStyle/>
          <a:p>
            <a:pPr algn="l">
              <a:lnSpc>
                <a:spcPts val="3144"/>
              </a:lnSpc>
            </a:pPr>
          </a:p>
          <a:p>
            <a:pPr algn="l" marL="484866" indent="-242433" lvl="1">
              <a:lnSpc>
                <a:spcPts val="3144"/>
              </a:lnSpc>
              <a:buFont typeface="Arial"/>
              <a:buChar char="•"/>
            </a:pPr>
            <a:r>
              <a:rPr lang="en-US" sz="2245" i="true" spc="67">
                <a:solidFill>
                  <a:srgbClr val="FFFFFF"/>
                </a:solidFill>
                <a:latin typeface="Poppins Italics"/>
                <a:ea typeface="Poppins Italics"/>
                <a:cs typeface="Poppins Italics"/>
                <a:sym typeface="Poppins Italics"/>
              </a:rPr>
              <a:t>Core Moral / Message</a:t>
            </a:r>
          </a:p>
          <a:p>
            <a:pPr algn="l">
              <a:lnSpc>
                <a:spcPts val="3144"/>
              </a:lnSpc>
            </a:pPr>
            <a:r>
              <a:rPr lang="en-US" sz="2245" i="true" spc="67">
                <a:solidFill>
                  <a:srgbClr val="FFFFFF"/>
                </a:solidFill>
                <a:latin typeface="Poppins Italics"/>
                <a:ea typeface="Poppins Italics"/>
                <a:cs typeface="Poppins Italics"/>
                <a:sym typeface="Poppins Italics"/>
              </a:rPr>
              <a:t>     </a:t>
            </a:r>
            <a:r>
              <a:rPr lang="en-US" sz="2245" i="true" spc="67">
                <a:solidFill>
                  <a:srgbClr val="FFFFFF"/>
                </a:solidFill>
                <a:latin typeface="Poppins Italics"/>
                <a:ea typeface="Poppins Italics"/>
                <a:cs typeface="Poppins Italics"/>
                <a:sym typeface="Poppins Italics"/>
              </a:rPr>
              <a:t>Short version (for a tagline): Respect the forest, and it will guide you back </a:t>
            </a:r>
          </a:p>
          <a:p>
            <a:pPr algn="l">
              <a:lnSpc>
                <a:spcPts val="3144"/>
              </a:lnSpc>
            </a:pPr>
            <a:r>
              <a:rPr lang="en-US" sz="2245" i="true" spc="67">
                <a:solidFill>
                  <a:srgbClr val="FFFFFF"/>
                </a:solidFill>
                <a:latin typeface="Poppins Italics"/>
                <a:ea typeface="Poppins Italics"/>
                <a:cs typeface="Poppins Italics"/>
                <a:sym typeface="Poppins Italics"/>
              </a:rPr>
              <a:t>     to balance.</a:t>
            </a:r>
          </a:p>
          <a:p>
            <a:pPr algn="l">
              <a:lnSpc>
                <a:spcPts val="3144"/>
              </a:lnSpc>
            </a:pPr>
          </a:p>
          <a:p>
            <a:pPr algn="l" marL="484866" indent="-242433" lvl="1">
              <a:lnSpc>
                <a:spcPts val="3144"/>
              </a:lnSpc>
              <a:buFont typeface="Arial"/>
              <a:buChar char="•"/>
            </a:pPr>
            <a:r>
              <a:rPr lang="en-US" sz="2245" i="true" spc="67">
                <a:solidFill>
                  <a:srgbClr val="FFFFFF"/>
                </a:solidFill>
                <a:latin typeface="Poppins Italics"/>
                <a:ea typeface="Poppins Italics"/>
                <a:cs typeface="Poppins Italics"/>
                <a:sym typeface="Poppins Italics"/>
              </a:rPr>
              <a:t>there are the possibilities to have funds or sponsorships from green organizations or european institutions.</a:t>
            </a:r>
          </a:p>
          <a:p>
            <a:pPr algn="l">
              <a:lnSpc>
                <a:spcPts val="3144"/>
              </a:lnSpc>
            </a:pPr>
          </a:p>
          <a:p>
            <a:pPr algn="l" marL="484866" indent="-242433" lvl="1">
              <a:lnSpc>
                <a:spcPts val="3144"/>
              </a:lnSpc>
              <a:buFont typeface="Arial"/>
              <a:buChar char="•"/>
            </a:pPr>
            <a:r>
              <a:rPr lang="en-US" sz="2245" i="true" spc="67">
                <a:solidFill>
                  <a:srgbClr val="FFFFFF"/>
                </a:solidFill>
                <a:latin typeface="Poppins Italics"/>
                <a:ea typeface="Poppins Italics"/>
                <a:cs typeface="Poppins Italics"/>
                <a:sym typeface="Poppins Italics"/>
              </a:rPr>
              <a:t>the strong point is the social and educational purpose that a game like this can have while respecting the environment.</a:t>
            </a:r>
          </a:p>
          <a:p>
            <a:pPr algn="l">
              <a:lnSpc>
                <a:spcPts val="3144"/>
              </a:lnSpc>
            </a:pPr>
          </a:p>
          <a:p>
            <a:pPr algn="l">
              <a:lnSpc>
                <a:spcPts val="3144"/>
              </a:lnSpc>
              <a:spcBef>
                <a:spcPct val="0"/>
              </a:spcBef>
            </a:pPr>
          </a:p>
        </p:txBody>
      </p:sp>
      <p:sp>
        <p:nvSpPr>
          <p:cNvPr name="TextBox 3" id="3"/>
          <p:cNvSpPr txBox="true"/>
          <p:nvPr/>
        </p:nvSpPr>
        <p:spPr>
          <a:xfrm rot="0">
            <a:off x="1830952" y="431979"/>
            <a:ext cx="13711498" cy="871953"/>
          </a:xfrm>
          <a:prstGeom prst="rect">
            <a:avLst/>
          </a:prstGeom>
        </p:spPr>
        <p:txBody>
          <a:bodyPr anchor="t" rtlCol="false" tIns="0" lIns="0" bIns="0" rIns="0">
            <a:spAutoFit/>
          </a:bodyPr>
          <a:lstStyle/>
          <a:p>
            <a:pPr algn="ctr">
              <a:lnSpc>
                <a:spcPts val="6429"/>
              </a:lnSpc>
            </a:pPr>
            <a:r>
              <a:rPr lang="en-US" b="true" sz="6560">
                <a:solidFill>
                  <a:srgbClr val="FFFFFF"/>
                </a:solidFill>
                <a:latin typeface="Bebas Neue Bold"/>
                <a:ea typeface="Bebas Neue Bold"/>
                <a:cs typeface="Bebas Neue Bold"/>
                <a:sym typeface="Bebas Neue Bold"/>
              </a:rPr>
              <a:t>KEY SELLING POINTS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sp>
        <p:nvSpPr>
          <p:cNvPr name="Freeform 2" id="2"/>
          <p:cNvSpPr/>
          <p:nvPr/>
        </p:nvSpPr>
        <p:spPr>
          <a:xfrm flipH="false" flipV="false" rot="0">
            <a:off x="795565" y="5883228"/>
            <a:ext cx="5410848" cy="3043602"/>
          </a:xfrm>
          <a:custGeom>
            <a:avLst/>
            <a:gdLst/>
            <a:ahLst/>
            <a:cxnLst/>
            <a:rect r="r" b="b" t="t" l="l"/>
            <a:pathLst>
              <a:path h="3043602" w="5410848">
                <a:moveTo>
                  <a:pt x="0" y="0"/>
                </a:moveTo>
                <a:lnTo>
                  <a:pt x="5410848" y="0"/>
                </a:lnTo>
                <a:lnTo>
                  <a:pt x="5410848" y="3043602"/>
                </a:lnTo>
                <a:lnTo>
                  <a:pt x="0" y="3043602"/>
                </a:lnTo>
                <a:lnTo>
                  <a:pt x="0" y="0"/>
                </a:lnTo>
                <a:close/>
              </a:path>
            </a:pathLst>
          </a:custGeom>
          <a:blipFill>
            <a:blip r:embed="rId2"/>
            <a:stretch>
              <a:fillRect l="0" t="0" r="0" b="0"/>
            </a:stretch>
          </a:blipFill>
        </p:spPr>
      </p:sp>
      <p:sp>
        <p:nvSpPr>
          <p:cNvPr name="Freeform 3" id="3"/>
          <p:cNvSpPr/>
          <p:nvPr/>
        </p:nvSpPr>
        <p:spPr>
          <a:xfrm flipH="false" flipV="false" rot="0">
            <a:off x="11883578" y="6138595"/>
            <a:ext cx="6404422" cy="2788235"/>
          </a:xfrm>
          <a:custGeom>
            <a:avLst/>
            <a:gdLst/>
            <a:ahLst/>
            <a:cxnLst/>
            <a:rect r="r" b="b" t="t" l="l"/>
            <a:pathLst>
              <a:path h="2788235" w="6404422">
                <a:moveTo>
                  <a:pt x="0" y="0"/>
                </a:moveTo>
                <a:lnTo>
                  <a:pt x="6404422" y="0"/>
                </a:lnTo>
                <a:lnTo>
                  <a:pt x="6404422" y="2788235"/>
                </a:lnTo>
                <a:lnTo>
                  <a:pt x="0" y="2788235"/>
                </a:lnTo>
                <a:lnTo>
                  <a:pt x="0" y="0"/>
                </a:lnTo>
                <a:close/>
              </a:path>
            </a:pathLst>
          </a:custGeom>
          <a:blipFill>
            <a:blip r:embed="rId3"/>
            <a:stretch>
              <a:fillRect l="0" t="-3678" r="0" b="-3678"/>
            </a:stretch>
          </a:blipFill>
        </p:spPr>
      </p:sp>
      <p:sp>
        <p:nvSpPr>
          <p:cNvPr name="Freeform 4" id="4"/>
          <p:cNvSpPr/>
          <p:nvPr/>
        </p:nvSpPr>
        <p:spPr>
          <a:xfrm flipH="false" flipV="false" rot="0">
            <a:off x="6353872" y="2781992"/>
            <a:ext cx="6077012" cy="2840343"/>
          </a:xfrm>
          <a:custGeom>
            <a:avLst/>
            <a:gdLst/>
            <a:ahLst/>
            <a:cxnLst/>
            <a:rect r="r" b="b" t="t" l="l"/>
            <a:pathLst>
              <a:path h="2840343" w="6077012">
                <a:moveTo>
                  <a:pt x="0" y="0"/>
                </a:moveTo>
                <a:lnTo>
                  <a:pt x="6077013" y="0"/>
                </a:lnTo>
                <a:lnTo>
                  <a:pt x="6077013" y="2840343"/>
                </a:lnTo>
                <a:lnTo>
                  <a:pt x="0" y="2840343"/>
                </a:lnTo>
                <a:lnTo>
                  <a:pt x="0" y="0"/>
                </a:lnTo>
                <a:close/>
              </a:path>
            </a:pathLst>
          </a:custGeom>
          <a:blipFill>
            <a:blip r:embed="rId4"/>
            <a:stretch>
              <a:fillRect l="0" t="0" r="0" b="0"/>
            </a:stretch>
          </a:blipFill>
        </p:spPr>
      </p:sp>
      <p:sp>
        <p:nvSpPr>
          <p:cNvPr name="TextBox 5" id="5"/>
          <p:cNvSpPr txBox="true"/>
          <p:nvPr/>
        </p:nvSpPr>
        <p:spPr>
          <a:xfrm rot="0">
            <a:off x="11547046" y="8860155"/>
            <a:ext cx="7061647" cy="424815"/>
          </a:xfrm>
          <a:prstGeom prst="rect">
            <a:avLst/>
          </a:prstGeom>
        </p:spPr>
        <p:txBody>
          <a:bodyPr anchor="t" rtlCol="false" tIns="0" lIns="0" bIns="0" rIns="0">
            <a:spAutoFit/>
          </a:bodyPr>
          <a:lstStyle/>
          <a:p>
            <a:pPr algn="ctr">
              <a:lnSpc>
                <a:spcPts val="3359"/>
              </a:lnSpc>
            </a:pPr>
            <a:r>
              <a:rPr lang="en-US" sz="2400">
                <a:solidFill>
                  <a:srgbClr val="012900"/>
                </a:solidFill>
                <a:latin typeface="Poppins"/>
                <a:ea typeface="Poppins"/>
                <a:cs typeface="Poppins"/>
                <a:sym typeface="Poppins"/>
              </a:rPr>
              <a:t>young hero save the forest that was dying</a:t>
            </a:r>
          </a:p>
        </p:txBody>
      </p:sp>
      <p:sp>
        <p:nvSpPr>
          <p:cNvPr name="TextBox 6" id="6"/>
          <p:cNvSpPr txBox="true"/>
          <p:nvPr/>
        </p:nvSpPr>
        <p:spPr>
          <a:xfrm rot="0">
            <a:off x="3260271" y="1464129"/>
            <a:ext cx="10909866" cy="1317864"/>
          </a:xfrm>
          <a:prstGeom prst="rect">
            <a:avLst/>
          </a:prstGeom>
        </p:spPr>
        <p:txBody>
          <a:bodyPr anchor="t" rtlCol="false" tIns="0" lIns="0" bIns="0" rIns="0">
            <a:spAutoFit/>
          </a:bodyPr>
          <a:lstStyle/>
          <a:p>
            <a:pPr algn="ctr">
              <a:lnSpc>
                <a:spcPts val="9607"/>
              </a:lnSpc>
            </a:pPr>
            <a:r>
              <a:rPr lang="en-US" b="true" sz="9804">
                <a:solidFill>
                  <a:srgbClr val="012900"/>
                </a:solidFill>
                <a:latin typeface="Bebas Neue Bold"/>
                <a:ea typeface="Bebas Neue Bold"/>
                <a:cs typeface="Bebas Neue Bold"/>
                <a:sym typeface="Bebas Neue Bold"/>
              </a:rPr>
              <a:t>CREATIVE MIX</a:t>
            </a:r>
          </a:p>
        </p:txBody>
      </p:sp>
      <p:sp>
        <p:nvSpPr>
          <p:cNvPr name="TextBox 7" id="7"/>
          <p:cNvSpPr txBox="true"/>
          <p:nvPr/>
        </p:nvSpPr>
        <p:spPr>
          <a:xfrm rot="0">
            <a:off x="447234" y="9012555"/>
            <a:ext cx="7604383" cy="424815"/>
          </a:xfrm>
          <a:prstGeom prst="rect">
            <a:avLst/>
          </a:prstGeom>
        </p:spPr>
        <p:txBody>
          <a:bodyPr anchor="t" rtlCol="false" tIns="0" lIns="0" bIns="0" rIns="0">
            <a:spAutoFit/>
          </a:bodyPr>
          <a:lstStyle/>
          <a:p>
            <a:pPr algn="ctr">
              <a:lnSpc>
                <a:spcPts val="3359"/>
              </a:lnSpc>
            </a:pPr>
            <a:r>
              <a:rPr lang="en-US" sz="2400">
                <a:solidFill>
                  <a:srgbClr val="012900"/>
                </a:solidFill>
                <a:latin typeface="Poppins"/>
                <a:ea typeface="Poppins"/>
                <a:cs typeface="Poppins"/>
                <a:sym typeface="Poppins"/>
              </a:rPr>
              <a:t>Open World Game in the natural environment</a:t>
            </a:r>
          </a:p>
        </p:txBody>
      </p:sp>
      <p:sp>
        <p:nvSpPr>
          <p:cNvPr name="TextBox 8" id="8"/>
          <p:cNvSpPr txBox="true"/>
          <p:nvPr/>
        </p:nvSpPr>
        <p:spPr>
          <a:xfrm rot="0">
            <a:off x="6862409" y="5555660"/>
            <a:ext cx="4365171" cy="1263015"/>
          </a:xfrm>
          <a:prstGeom prst="rect">
            <a:avLst/>
          </a:prstGeom>
        </p:spPr>
        <p:txBody>
          <a:bodyPr anchor="t" rtlCol="false" tIns="0" lIns="0" bIns="0" rIns="0">
            <a:spAutoFit/>
          </a:bodyPr>
          <a:lstStyle/>
          <a:p>
            <a:pPr algn="ctr">
              <a:lnSpc>
                <a:spcPts val="3359"/>
              </a:lnSpc>
            </a:pPr>
            <a:r>
              <a:rPr lang="en-US" sz="2400">
                <a:solidFill>
                  <a:srgbClr val="012900"/>
                </a:solidFill>
                <a:latin typeface="Poppins"/>
                <a:ea typeface="Poppins"/>
                <a:cs typeface="Poppins"/>
                <a:sym typeface="Poppins"/>
              </a:rPr>
              <a:t>ispired by various </a:t>
            </a:r>
          </a:p>
          <a:p>
            <a:pPr algn="ctr">
              <a:lnSpc>
                <a:spcPts val="3359"/>
              </a:lnSpc>
            </a:pPr>
            <a:r>
              <a:rPr lang="en-US" sz="2400">
                <a:solidFill>
                  <a:srgbClr val="012900"/>
                </a:solidFill>
                <a:latin typeface="Poppins"/>
                <a:ea typeface="Poppins"/>
                <a:cs typeface="Poppins"/>
                <a:sym typeface="Poppins"/>
              </a:rPr>
              <a:t>legends of Nordic folklore.</a:t>
            </a:r>
          </a:p>
          <a:p>
            <a:pPr algn="ctr">
              <a:lnSpc>
                <a:spcPts val="3359"/>
              </a:lnSpc>
            </a:pPr>
          </a:p>
        </p:txBody>
      </p:sp>
      <p:sp>
        <p:nvSpPr>
          <p:cNvPr name="TextBox 9" id="9"/>
          <p:cNvSpPr txBox="true"/>
          <p:nvPr/>
        </p:nvSpPr>
        <p:spPr>
          <a:xfrm rot="0">
            <a:off x="3060517" y="9522804"/>
            <a:ext cx="880943" cy="342318"/>
          </a:xfrm>
          <a:prstGeom prst="rect">
            <a:avLst/>
          </a:prstGeom>
        </p:spPr>
        <p:txBody>
          <a:bodyPr anchor="t" rtlCol="false" tIns="0" lIns="0" bIns="0" rIns="0">
            <a:spAutoFit/>
          </a:bodyPr>
          <a:lstStyle/>
          <a:p>
            <a:pPr algn="ctr">
              <a:lnSpc>
                <a:spcPts val="2657"/>
              </a:lnSpc>
              <a:spcBef>
                <a:spcPct val="0"/>
              </a:spcBef>
            </a:pPr>
            <a:r>
              <a:rPr lang="en-US" sz="1897" i="true" spc="56">
                <a:solidFill>
                  <a:srgbClr val="012900"/>
                </a:solidFill>
                <a:latin typeface="Poppins Italics"/>
                <a:ea typeface="Poppins Italics"/>
                <a:cs typeface="Poppins Italics"/>
                <a:sym typeface="Poppins Italics"/>
              </a:rPr>
              <a:t>28,99€</a:t>
            </a:r>
          </a:p>
        </p:txBody>
      </p:sp>
      <p:sp>
        <p:nvSpPr>
          <p:cNvPr name="TextBox 10" id="10"/>
          <p:cNvSpPr txBox="true"/>
          <p:nvPr/>
        </p:nvSpPr>
        <p:spPr>
          <a:xfrm rot="0">
            <a:off x="14937939" y="9237636"/>
            <a:ext cx="819269" cy="342318"/>
          </a:xfrm>
          <a:prstGeom prst="rect">
            <a:avLst/>
          </a:prstGeom>
        </p:spPr>
        <p:txBody>
          <a:bodyPr anchor="t" rtlCol="false" tIns="0" lIns="0" bIns="0" rIns="0">
            <a:spAutoFit/>
          </a:bodyPr>
          <a:lstStyle/>
          <a:p>
            <a:pPr algn="ctr">
              <a:lnSpc>
                <a:spcPts val="2657"/>
              </a:lnSpc>
              <a:spcBef>
                <a:spcPct val="0"/>
              </a:spcBef>
            </a:pPr>
            <a:r>
              <a:rPr lang="en-US" sz="1897" i="true" spc="56">
                <a:solidFill>
                  <a:srgbClr val="012900"/>
                </a:solidFill>
                <a:latin typeface="Poppins Italics"/>
                <a:ea typeface="Poppins Italics"/>
                <a:cs typeface="Poppins Italics"/>
                <a:sym typeface="Poppins Italics"/>
              </a:rPr>
              <a:t>19,99€</a:t>
            </a:r>
          </a:p>
        </p:txBody>
      </p:sp>
      <p:sp>
        <p:nvSpPr>
          <p:cNvPr name="TextBox 11" id="11"/>
          <p:cNvSpPr txBox="true"/>
          <p:nvPr/>
        </p:nvSpPr>
        <p:spPr>
          <a:xfrm rot="0">
            <a:off x="8644886" y="6395961"/>
            <a:ext cx="800219" cy="1009068"/>
          </a:xfrm>
          <a:prstGeom prst="rect">
            <a:avLst/>
          </a:prstGeom>
        </p:spPr>
        <p:txBody>
          <a:bodyPr anchor="t" rtlCol="false" tIns="0" lIns="0" bIns="0" rIns="0">
            <a:spAutoFit/>
          </a:bodyPr>
          <a:lstStyle/>
          <a:p>
            <a:pPr algn="ctr">
              <a:lnSpc>
                <a:spcPts val="2657"/>
              </a:lnSpc>
              <a:spcBef>
                <a:spcPct val="0"/>
              </a:spcBef>
            </a:pPr>
            <a:r>
              <a:rPr lang="en-US" sz="1897" i="true" spc="56">
                <a:solidFill>
                  <a:srgbClr val="012900"/>
                </a:solidFill>
                <a:latin typeface="Poppins Italics"/>
                <a:ea typeface="Poppins Italics"/>
                <a:cs typeface="Poppins Italics"/>
                <a:sym typeface="Poppins Italics"/>
              </a:rPr>
              <a:t>16,79€</a:t>
            </a:r>
          </a:p>
          <a:p>
            <a:pPr algn="ctr">
              <a:lnSpc>
                <a:spcPts val="2657"/>
              </a:lnSpc>
              <a:spcBef>
                <a:spcPct val="0"/>
              </a:spcBef>
            </a:pPr>
            <a:r>
              <a:rPr lang="en-US" sz="1897" i="true" spc="56">
                <a:solidFill>
                  <a:srgbClr val="012900"/>
                </a:solidFill>
                <a:latin typeface="Poppins Italics"/>
                <a:ea typeface="Poppins Italics"/>
                <a:cs typeface="Poppins Italics"/>
                <a:sym typeface="Poppins Italics"/>
              </a:rPr>
              <a:t> </a:t>
            </a:r>
          </a:p>
          <a:p>
            <a:pPr algn="ctr">
              <a:lnSpc>
                <a:spcPts val="265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900"/>
        </a:solidFill>
      </p:bgPr>
    </p:bg>
    <p:spTree>
      <p:nvGrpSpPr>
        <p:cNvPr id="1" name=""/>
        <p:cNvGrpSpPr/>
        <p:nvPr/>
      </p:nvGrpSpPr>
      <p:grpSpPr>
        <a:xfrm>
          <a:off x="0" y="0"/>
          <a:ext cx="0" cy="0"/>
          <a:chOff x="0" y="0"/>
          <a:chExt cx="0" cy="0"/>
        </a:xfrm>
      </p:grpSpPr>
      <p:sp>
        <p:nvSpPr>
          <p:cNvPr name="Freeform 2" id="2"/>
          <p:cNvSpPr/>
          <p:nvPr/>
        </p:nvSpPr>
        <p:spPr>
          <a:xfrm flipH="false" flipV="false" rot="0">
            <a:off x="11585340" y="2402870"/>
            <a:ext cx="4738524" cy="4460136"/>
          </a:xfrm>
          <a:custGeom>
            <a:avLst/>
            <a:gdLst/>
            <a:ahLst/>
            <a:cxnLst/>
            <a:rect r="r" b="b" t="t" l="l"/>
            <a:pathLst>
              <a:path h="4460136" w="4738524">
                <a:moveTo>
                  <a:pt x="0" y="0"/>
                </a:moveTo>
                <a:lnTo>
                  <a:pt x="4738525" y="0"/>
                </a:lnTo>
                <a:lnTo>
                  <a:pt x="4738525" y="4460136"/>
                </a:lnTo>
                <a:lnTo>
                  <a:pt x="0" y="4460136"/>
                </a:lnTo>
                <a:lnTo>
                  <a:pt x="0" y="0"/>
                </a:lnTo>
                <a:close/>
              </a:path>
            </a:pathLst>
          </a:custGeom>
          <a:blipFill>
            <a:blip r:embed="rId2"/>
            <a:stretch>
              <a:fillRect l="0" t="0" r="0" b="0"/>
            </a:stretch>
          </a:blipFill>
        </p:spPr>
      </p:sp>
      <p:sp>
        <p:nvSpPr>
          <p:cNvPr name="TextBox 3" id="3"/>
          <p:cNvSpPr txBox="true"/>
          <p:nvPr/>
        </p:nvSpPr>
        <p:spPr>
          <a:xfrm rot="0">
            <a:off x="2288251" y="659398"/>
            <a:ext cx="13711498" cy="871953"/>
          </a:xfrm>
          <a:prstGeom prst="rect">
            <a:avLst/>
          </a:prstGeom>
        </p:spPr>
        <p:txBody>
          <a:bodyPr anchor="t" rtlCol="false" tIns="0" lIns="0" bIns="0" rIns="0">
            <a:spAutoFit/>
          </a:bodyPr>
          <a:lstStyle/>
          <a:p>
            <a:pPr algn="ctr">
              <a:lnSpc>
                <a:spcPts val="6429"/>
              </a:lnSpc>
            </a:pPr>
            <a:r>
              <a:rPr lang="en-US" b="true" sz="6560">
                <a:solidFill>
                  <a:srgbClr val="FFFFFF"/>
                </a:solidFill>
                <a:latin typeface="Bebas Neue Bold"/>
                <a:ea typeface="Bebas Neue Bold"/>
                <a:cs typeface="Bebas Neue Bold"/>
                <a:sym typeface="Bebas Neue Bold"/>
              </a:rPr>
              <a:t>FINANCIAL PROJECTION </a:t>
            </a:r>
          </a:p>
        </p:txBody>
      </p:sp>
      <p:sp>
        <p:nvSpPr>
          <p:cNvPr name="TextBox 4" id="4"/>
          <p:cNvSpPr txBox="true"/>
          <p:nvPr/>
        </p:nvSpPr>
        <p:spPr>
          <a:xfrm rot="0">
            <a:off x="1988933" y="2307620"/>
            <a:ext cx="8458423" cy="4423095"/>
          </a:xfrm>
          <a:prstGeom prst="rect">
            <a:avLst/>
          </a:prstGeom>
        </p:spPr>
        <p:txBody>
          <a:bodyPr anchor="t" rtlCol="false" tIns="0" lIns="0" bIns="0" rIns="0">
            <a:spAutoFit/>
          </a:bodyPr>
          <a:lstStyle/>
          <a:p>
            <a:pPr algn="l">
              <a:lnSpc>
                <a:spcPts val="4375"/>
              </a:lnSpc>
            </a:pPr>
            <a:r>
              <a:rPr lang="en-US" sz="3125" i="true" spc="93">
                <a:solidFill>
                  <a:srgbClr val="FFFFFF"/>
                </a:solidFill>
                <a:latin typeface="Poppins Italics"/>
                <a:ea typeface="Poppins Italics"/>
                <a:cs typeface="Poppins Italics"/>
                <a:sym typeface="Poppins Italics"/>
              </a:rPr>
              <a:t>BUDGET : 505 000 €</a:t>
            </a:r>
          </a:p>
          <a:p>
            <a:pPr algn="l">
              <a:lnSpc>
                <a:spcPts val="4375"/>
              </a:lnSpc>
            </a:pPr>
            <a:r>
              <a:rPr lang="en-US" sz="3125" i="true" spc="93">
                <a:solidFill>
                  <a:srgbClr val="FFFFFF"/>
                </a:solidFill>
                <a:latin typeface="Poppins Italics"/>
                <a:ea typeface="Poppins Italics"/>
                <a:cs typeface="Poppins Italics"/>
                <a:sym typeface="Poppins Italics"/>
              </a:rPr>
              <a:t>GAME PRICE: 19,90 €</a:t>
            </a:r>
          </a:p>
          <a:p>
            <a:pPr algn="l">
              <a:lnSpc>
                <a:spcPts val="4375"/>
              </a:lnSpc>
            </a:pPr>
            <a:r>
              <a:rPr lang="en-US" sz="3125" i="true" spc="93">
                <a:solidFill>
                  <a:srgbClr val="FFFFFF"/>
                </a:solidFill>
                <a:latin typeface="Poppins Italics"/>
                <a:ea typeface="Poppins Italics"/>
                <a:cs typeface="Poppins Italics"/>
                <a:sym typeface="Poppins Italics"/>
              </a:rPr>
              <a:t>DESIGNER : 25%</a:t>
            </a:r>
          </a:p>
          <a:p>
            <a:pPr algn="l">
              <a:lnSpc>
                <a:spcPts val="4375"/>
              </a:lnSpc>
            </a:pPr>
            <a:r>
              <a:rPr lang="en-US" sz="3125" i="true" spc="93">
                <a:solidFill>
                  <a:srgbClr val="FFFFFF"/>
                </a:solidFill>
                <a:latin typeface="Poppins Italics"/>
                <a:ea typeface="Poppins Italics"/>
                <a:cs typeface="Poppins Italics"/>
                <a:sym typeface="Poppins Italics"/>
              </a:rPr>
              <a:t>PROGRAMMERS : 30%</a:t>
            </a:r>
          </a:p>
          <a:p>
            <a:pPr algn="l">
              <a:lnSpc>
                <a:spcPts val="4375"/>
              </a:lnSpc>
            </a:pPr>
            <a:r>
              <a:rPr lang="en-US" sz="3125" i="true" spc="93">
                <a:solidFill>
                  <a:srgbClr val="FFFFFF"/>
                </a:solidFill>
                <a:latin typeface="Poppins Italics"/>
                <a:ea typeface="Poppins Italics"/>
                <a:cs typeface="Poppins Italics"/>
                <a:sym typeface="Poppins Italics"/>
              </a:rPr>
              <a:t>ARTIST: 25%</a:t>
            </a:r>
          </a:p>
          <a:p>
            <a:pPr algn="l">
              <a:lnSpc>
                <a:spcPts val="4375"/>
              </a:lnSpc>
            </a:pPr>
            <a:r>
              <a:rPr lang="en-US" sz="3125" i="true" spc="93">
                <a:solidFill>
                  <a:srgbClr val="FFFFFF"/>
                </a:solidFill>
                <a:latin typeface="Poppins Italics"/>
                <a:ea typeface="Poppins Italics"/>
                <a:cs typeface="Poppins Italics"/>
                <a:sym typeface="Poppins Italics"/>
              </a:rPr>
              <a:t>SOUND DESIGNER: 10%</a:t>
            </a:r>
          </a:p>
          <a:p>
            <a:pPr algn="l">
              <a:lnSpc>
                <a:spcPts val="4375"/>
              </a:lnSpc>
            </a:pPr>
            <a:r>
              <a:rPr lang="en-US" sz="3125" i="true" spc="93">
                <a:solidFill>
                  <a:srgbClr val="FFFFFF"/>
                </a:solidFill>
                <a:latin typeface="Poppins Italics"/>
                <a:ea typeface="Poppins Italics"/>
                <a:cs typeface="Poppins Italics"/>
                <a:sym typeface="Poppins Italics"/>
              </a:rPr>
              <a:t>MARKETING : 10%</a:t>
            </a:r>
          </a:p>
          <a:p>
            <a:pPr algn="l">
              <a:lnSpc>
                <a:spcPts val="4375"/>
              </a:lnSpc>
              <a:spcBef>
                <a:spcPct val="0"/>
              </a:spcBef>
            </a:pPr>
            <a:r>
              <a:rPr lang="en-US" sz="3125" i="true" spc="93">
                <a:solidFill>
                  <a:srgbClr val="FFFFFF"/>
                </a:solidFill>
                <a:latin typeface="Poppins Italics"/>
                <a:ea typeface="Poppins Italics"/>
                <a:cs typeface="Poppins Italics"/>
                <a:sym typeface="Poppins Italics"/>
              </a:rPr>
              <a:t>BREAK-EVEN: 36300 copies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900"/>
        </a:solidFill>
      </p:bgPr>
    </p:bg>
    <p:spTree>
      <p:nvGrpSpPr>
        <p:cNvPr id="1" name=""/>
        <p:cNvGrpSpPr/>
        <p:nvPr/>
      </p:nvGrpSpPr>
      <p:grpSpPr>
        <a:xfrm>
          <a:off x="0" y="0"/>
          <a:ext cx="0" cy="0"/>
          <a:chOff x="0" y="0"/>
          <a:chExt cx="0" cy="0"/>
        </a:xfrm>
      </p:grpSpPr>
      <p:sp>
        <p:nvSpPr>
          <p:cNvPr name="Freeform 2" id="2"/>
          <p:cNvSpPr/>
          <p:nvPr/>
        </p:nvSpPr>
        <p:spPr>
          <a:xfrm flipH="false" flipV="false" rot="0">
            <a:off x="660107" y="2396954"/>
            <a:ext cx="16599193" cy="6473685"/>
          </a:xfrm>
          <a:custGeom>
            <a:avLst/>
            <a:gdLst/>
            <a:ahLst/>
            <a:cxnLst/>
            <a:rect r="r" b="b" t="t" l="l"/>
            <a:pathLst>
              <a:path h="6473685" w="16599193">
                <a:moveTo>
                  <a:pt x="0" y="0"/>
                </a:moveTo>
                <a:lnTo>
                  <a:pt x="16599193" y="0"/>
                </a:lnTo>
                <a:lnTo>
                  <a:pt x="16599193" y="6473685"/>
                </a:lnTo>
                <a:lnTo>
                  <a:pt x="0" y="6473685"/>
                </a:lnTo>
                <a:lnTo>
                  <a:pt x="0" y="0"/>
                </a:lnTo>
                <a:close/>
              </a:path>
            </a:pathLst>
          </a:custGeom>
          <a:blipFill>
            <a:blip r:embed="rId2"/>
            <a:stretch>
              <a:fillRect l="0" t="0" r="0" b="0"/>
            </a:stretch>
          </a:blipFill>
        </p:spPr>
      </p:sp>
      <p:sp>
        <p:nvSpPr>
          <p:cNvPr name="TextBox 3" id="3"/>
          <p:cNvSpPr txBox="true"/>
          <p:nvPr/>
        </p:nvSpPr>
        <p:spPr>
          <a:xfrm rot="0">
            <a:off x="2288251" y="818464"/>
            <a:ext cx="13711498" cy="871953"/>
          </a:xfrm>
          <a:prstGeom prst="rect">
            <a:avLst/>
          </a:prstGeom>
        </p:spPr>
        <p:txBody>
          <a:bodyPr anchor="t" rtlCol="false" tIns="0" lIns="0" bIns="0" rIns="0">
            <a:spAutoFit/>
          </a:bodyPr>
          <a:lstStyle/>
          <a:p>
            <a:pPr algn="ctr">
              <a:lnSpc>
                <a:spcPts val="6429"/>
              </a:lnSpc>
            </a:pPr>
            <a:r>
              <a:rPr lang="en-US" b="true" sz="6560">
                <a:solidFill>
                  <a:srgbClr val="FFFFFF"/>
                </a:solidFill>
                <a:latin typeface="Bebas Neue Bold"/>
                <a:ea typeface="Bebas Neue Bold"/>
                <a:cs typeface="Bebas Neue Bold"/>
                <a:sym typeface="Bebas Neue Bold"/>
              </a:rPr>
              <a:t> TIMELINE</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12900"/>
        </a:solidFill>
      </p:bgPr>
    </p:bg>
    <p:spTree>
      <p:nvGrpSpPr>
        <p:cNvPr id="1" name=""/>
        <p:cNvGrpSpPr/>
        <p:nvPr/>
      </p:nvGrpSpPr>
      <p:grpSpPr>
        <a:xfrm>
          <a:off x="0" y="0"/>
          <a:ext cx="0" cy="0"/>
          <a:chOff x="0" y="0"/>
          <a:chExt cx="0" cy="0"/>
        </a:xfrm>
      </p:grpSpPr>
      <p:sp>
        <p:nvSpPr>
          <p:cNvPr name="TextBox 2" id="2"/>
          <p:cNvSpPr txBox="true"/>
          <p:nvPr/>
        </p:nvSpPr>
        <p:spPr>
          <a:xfrm rot="0">
            <a:off x="1830952" y="431979"/>
            <a:ext cx="13711498" cy="871953"/>
          </a:xfrm>
          <a:prstGeom prst="rect">
            <a:avLst/>
          </a:prstGeom>
        </p:spPr>
        <p:txBody>
          <a:bodyPr anchor="t" rtlCol="false" tIns="0" lIns="0" bIns="0" rIns="0">
            <a:spAutoFit/>
          </a:bodyPr>
          <a:lstStyle/>
          <a:p>
            <a:pPr algn="ctr">
              <a:lnSpc>
                <a:spcPts val="6429"/>
              </a:lnSpc>
            </a:pPr>
            <a:r>
              <a:rPr lang="en-US" b="true" sz="6560">
                <a:solidFill>
                  <a:srgbClr val="FFFFFF"/>
                </a:solidFill>
                <a:latin typeface="Bebas Neue Bold"/>
                <a:ea typeface="Bebas Neue Bold"/>
                <a:cs typeface="Bebas Neue Bold"/>
                <a:sym typeface="Bebas Neue Bold"/>
              </a:rPr>
              <a:t>TEAM</a:t>
            </a:r>
          </a:p>
        </p:txBody>
      </p:sp>
      <p:sp>
        <p:nvSpPr>
          <p:cNvPr name="TextBox 3" id="3"/>
          <p:cNvSpPr txBox="true"/>
          <p:nvPr/>
        </p:nvSpPr>
        <p:spPr>
          <a:xfrm rot="0">
            <a:off x="6390571" y="1583746"/>
            <a:ext cx="5159066" cy="7447000"/>
          </a:xfrm>
          <a:prstGeom prst="rect">
            <a:avLst/>
          </a:prstGeom>
        </p:spPr>
        <p:txBody>
          <a:bodyPr anchor="t" rtlCol="false" tIns="0" lIns="0" bIns="0" rIns="0">
            <a:spAutoFit/>
          </a:bodyPr>
          <a:lstStyle/>
          <a:p>
            <a:pPr algn="l">
              <a:lnSpc>
                <a:spcPts val="5335"/>
              </a:lnSpc>
            </a:pPr>
            <a:r>
              <a:rPr lang="en-US" sz="3811" i="true" spc="114">
                <a:solidFill>
                  <a:srgbClr val="FFFFFF"/>
                </a:solidFill>
                <a:latin typeface="Poppins Italics"/>
                <a:ea typeface="Poppins Italics"/>
                <a:cs typeface="Poppins Italics"/>
                <a:sym typeface="Poppins Italics"/>
              </a:rPr>
              <a:t>GAME DESIGNER</a:t>
            </a:r>
          </a:p>
          <a:p>
            <a:pPr algn="l" marL="822799" indent="-411400" lvl="1">
              <a:lnSpc>
                <a:spcPts val="5335"/>
              </a:lnSpc>
              <a:buFont typeface="Arial"/>
              <a:buChar char="•"/>
            </a:pPr>
            <a:r>
              <a:rPr lang="en-US" sz="3811" i="true" spc="114">
                <a:solidFill>
                  <a:srgbClr val="FFFFFF"/>
                </a:solidFill>
                <a:latin typeface="Poppins Italics"/>
                <a:ea typeface="Poppins Italics"/>
                <a:cs typeface="Poppins Italics"/>
                <a:sym typeface="Poppins Italics"/>
              </a:rPr>
              <a:t>To be recruited</a:t>
            </a:r>
          </a:p>
          <a:p>
            <a:pPr algn="just">
              <a:lnSpc>
                <a:spcPts val="5335"/>
              </a:lnSpc>
            </a:pPr>
            <a:r>
              <a:rPr lang="en-US" sz="3811" i="true" spc="114">
                <a:solidFill>
                  <a:srgbClr val="FFFFFF"/>
                </a:solidFill>
                <a:latin typeface="Poppins Italics"/>
                <a:ea typeface="Poppins Italics"/>
                <a:cs typeface="Poppins Italics"/>
                <a:sym typeface="Poppins Italics"/>
              </a:rPr>
              <a:t>PROGRAMMERS</a:t>
            </a:r>
          </a:p>
          <a:p>
            <a:pPr algn="l" marL="822799" indent="-411400" lvl="1">
              <a:lnSpc>
                <a:spcPts val="5335"/>
              </a:lnSpc>
              <a:buFont typeface="Arial"/>
              <a:buChar char="•"/>
            </a:pPr>
            <a:r>
              <a:rPr lang="en-US" sz="3811" i="true" spc="114">
                <a:solidFill>
                  <a:srgbClr val="FFFFFF"/>
                </a:solidFill>
                <a:latin typeface="Poppins Italics"/>
                <a:ea typeface="Poppins Italics"/>
                <a:cs typeface="Poppins Italics"/>
                <a:sym typeface="Poppins Italics"/>
              </a:rPr>
              <a:t>Andrea Fraboni</a:t>
            </a:r>
          </a:p>
          <a:p>
            <a:pPr algn="l" marL="822799" indent="-411400" lvl="1">
              <a:lnSpc>
                <a:spcPts val="5335"/>
              </a:lnSpc>
              <a:buFont typeface="Arial"/>
              <a:buChar char="•"/>
            </a:pPr>
            <a:r>
              <a:rPr lang="en-US" sz="3811" i="true" spc="114">
                <a:solidFill>
                  <a:srgbClr val="FFFFFF"/>
                </a:solidFill>
                <a:latin typeface="Poppins Italics"/>
                <a:ea typeface="Poppins Italics"/>
                <a:cs typeface="Poppins Italics"/>
                <a:sym typeface="Poppins Italics"/>
              </a:rPr>
              <a:t>To be recruited</a:t>
            </a:r>
          </a:p>
          <a:p>
            <a:pPr algn="l">
              <a:lnSpc>
                <a:spcPts val="5335"/>
              </a:lnSpc>
            </a:pPr>
            <a:r>
              <a:rPr lang="en-US" sz="3811" i="true" spc="114">
                <a:solidFill>
                  <a:srgbClr val="FFFFFF"/>
                </a:solidFill>
                <a:latin typeface="Poppins Italics"/>
                <a:ea typeface="Poppins Italics"/>
                <a:cs typeface="Poppins Italics"/>
                <a:sym typeface="Poppins Italics"/>
              </a:rPr>
              <a:t>ARTISTS</a:t>
            </a:r>
          </a:p>
          <a:p>
            <a:pPr algn="l" marL="822799" indent="-411400" lvl="1">
              <a:lnSpc>
                <a:spcPts val="5335"/>
              </a:lnSpc>
              <a:buFont typeface="Arial"/>
              <a:buChar char="•"/>
            </a:pPr>
            <a:r>
              <a:rPr lang="en-US" sz="3811" i="true" spc="114">
                <a:solidFill>
                  <a:srgbClr val="FFFFFF"/>
                </a:solidFill>
                <a:latin typeface="Poppins Italics"/>
                <a:ea typeface="Poppins Italics"/>
                <a:cs typeface="Poppins Italics"/>
                <a:sym typeface="Poppins Italics"/>
              </a:rPr>
              <a:t>To be recruited</a:t>
            </a:r>
          </a:p>
          <a:p>
            <a:pPr algn="l" marL="822799" indent="-411400" lvl="1">
              <a:lnSpc>
                <a:spcPts val="5335"/>
              </a:lnSpc>
              <a:buFont typeface="Arial"/>
              <a:buChar char="•"/>
            </a:pPr>
            <a:r>
              <a:rPr lang="en-US" sz="3811" i="true" spc="114">
                <a:solidFill>
                  <a:srgbClr val="FFFFFF"/>
                </a:solidFill>
                <a:latin typeface="Poppins Italics"/>
                <a:ea typeface="Poppins Italics"/>
                <a:cs typeface="Poppins Italics"/>
                <a:sym typeface="Poppins Italics"/>
              </a:rPr>
              <a:t>To be recruited</a:t>
            </a:r>
          </a:p>
          <a:p>
            <a:pPr algn="l">
              <a:lnSpc>
                <a:spcPts val="5335"/>
              </a:lnSpc>
            </a:pPr>
            <a:r>
              <a:rPr lang="en-US" sz="3811" i="true" spc="114">
                <a:solidFill>
                  <a:srgbClr val="FFFFFF"/>
                </a:solidFill>
                <a:latin typeface="Poppins Italics"/>
                <a:ea typeface="Poppins Italics"/>
                <a:cs typeface="Poppins Italics"/>
                <a:sym typeface="Poppins Italics"/>
              </a:rPr>
              <a:t>SOUND DESIGNER</a:t>
            </a:r>
          </a:p>
          <a:p>
            <a:pPr algn="l" marL="822799" indent="-411400" lvl="1">
              <a:lnSpc>
                <a:spcPts val="5335"/>
              </a:lnSpc>
              <a:buFont typeface="Arial"/>
              <a:buChar char="•"/>
            </a:pPr>
            <a:r>
              <a:rPr lang="en-US" sz="3811" i="true" spc="114">
                <a:solidFill>
                  <a:srgbClr val="FFFFFF"/>
                </a:solidFill>
                <a:latin typeface="Poppins Italics"/>
                <a:ea typeface="Poppins Italics"/>
                <a:cs typeface="Poppins Italics"/>
                <a:sym typeface="Poppins Italics"/>
              </a:rPr>
              <a:t>To be recruited</a:t>
            </a:r>
          </a:p>
          <a:p>
            <a:pPr algn="l">
              <a:lnSpc>
                <a:spcPts val="5335"/>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7" r="0" b="-8777"/>
            </a:stretch>
          </a:blipFill>
        </p:spPr>
      </p:sp>
      <p:sp>
        <p:nvSpPr>
          <p:cNvPr name="TextBox 3" id="3"/>
          <p:cNvSpPr txBox="true"/>
          <p:nvPr/>
        </p:nvSpPr>
        <p:spPr>
          <a:xfrm rot="0">
            <a:off x="3249524" y="2957387"/>
            <a:ext cx="11788953" cy="3729155"/>
          </a:xfrm>
          <a:prstGeom prst="rect">
            <a:avLst/>
          </a:prstGeom>
        </p:spPr>
        <p:txBody>
          <a:bodyPr anchor="t" rtlCol="false" tIns="0" lIns="0" bIns="0" rIns="0">
            <a:spAutoFit/>
          </a:bodyPr>
          <a:lstStyle/>
          <a:p>
            <a:pPr algn="ctr">
              <a:lnSpc>
                <a:spcPts val="30178"/>
              </a:lnSpc>
              <a:spcBef>
                <a:spcPct val="0"/>
              </a:spcBef>
            </a:pPr>
            <a:r>
              <a:rPr lang="en-US" b="true" sz="21556">
                <a:solidFill>
                  <a:srgbClr val="FFFFFF"/>
                </a:solidFill>
                <a:latin typeface="Bebas Neue Bold"/>
                <a:ea typeface="Bebas Neue Bold"/>
                <a:cs typeface="Bebas Neue Bold"/>
                <a:sym typeface="Bebas Neue Bold"/>
              </a:rPr>
              <a:t>THANK YOU</a:t>
            </a:r>
          </a:p>
        </p:txBody>
      </p:sp>
      <p:sp>
        <p:nvSpPr>
          <p:cNvPr name="TextBox 4" id="4"/>
          <p:cNvSpPr txBox="true"/>
          <p:nvPr/>
        </p:nvSpPr>
        <p:spPr>
          <a:xfrm rot="0">
            <a:off x="4980214" y="6386372"/>
            <a:ext cx="8327571" cy="524141"/>
          </a:xfrm>
          <a:prstGeom prst="rect">
            <a:avLst/>
          </a:prstGeom>
        </p:spPr>
        <p:txBody>
          <a:bodyPr anchor="t" rtlCol="false" tIns="0" lIns="0" bIns="0" rIns="0">
            <a:spAutoFit/>
          </a:bodyPr>
          <a:lstStyle/>
          <a:p>
            <a:pPr algn="ctr">
              <a:lnSpc>
                <a:spcPts val="4185"/>
              </a:lnSpc>
              <a:spcBef>
                <a:spcPct val="0"/>
              </a:spcBef>
            </a:pPr>
            <a:r>
              <a:rPr lang="en-US" sz="2989" i="true" spc="89">
                <a:solidFill>
                  <a:srgbClr val="FFFFFF"/>
                </a:solidFill>
                <a:latin typeface="Poppins Italics"/>
                <a:ea typeface="Poppins Italics"/>
                <a:cs typeface="Poppins Italics"/>
                <a:sym typeface="Poppins Italics"/>
              </a:rPr>
              <a:t>Let’s keep our Earth green and alive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84" r="0" b="-3759"/>
            </a:stretch>
          </a:blipFill>
        </p:spPr>
      </p:sp>
      <p:sp>
        <p:nvSpPr>
          <p:cNvPr name="TextBox 3" id="3"/>
          <p:cNvSpPr txBox="true"/>
          <p:nvPr/>
        </p:nvSpPr>
        <p:spPr>
          <a:xfrm rot="0">
            <a:off x="795269" y="2931187"/>
            <a:ext cx="17010400" cy="1422721"/>
          </a:xfrm>
          <a:prstGeom prst="rect">
            <a:avLst/>
          </a:prstGeom>
        </p:spPr>
        <p:txBody>
          <a:bodyPr anchor="t" rtlCol="false" tIns="0" lIns="0" bIns="0" rIns="0">
            <a:spAutoFit/>
          </a:bodyPr>
          <a:lstStyle/>
          <a:p>
            <a:pPr algn="ctr">
              <a:lnSpc>
                <a:spcPts val="5582"/>
              </a:lnSpc>
            </a:pPr>
            <a:r>
              <a:rPr lang="en-US" b="true" sz="3987" i="true" spc="119">
                <a:solidFill>
                  <a:srgbClr val="FFFFFF"/>
                </a:solidFill>
                <a:latin typeface="Poppins Bold Italics"/>
                <a:ea typeface="Poppins Bold Italics"/>
                <a:cs typeface="Poppins Bold Italics"/>
                <a:sym typeface="Poppins Bold Italics"/>
              </a:rPr>
              <a:t>&lt;&lt; Stay connected with the forest and save it from danger &gt;&gt;</a:t>
            </a:r>
          </a:p>
          <a:p>
            <a:pPr algn="ctr">
              <a:lnSpc>
                <a:spcPts val="5582"/>
              </a:lnSpc>
              <a:spcBef>
                <a:spcPct val="0"/>
              </a:spcBef>
            </a:pPr>
          </a:p>
        </p:txBody>
      </p:sp>
      <p:sp>
        <p:nvSpPr>
          <p:cNvPr name="TextBox 4" id="4"/>
          <p:cNvSpPr txBox="true"/>
          <p:nvPr/>
        </p:nvSpPr>
        <p:spPr>
          <a:xfrm rot="0">
            <a:off x="3300724" y="4375604"/>
            <a:ext cx="12474267" cy="5011976"/>
          </a:xfrm>
          <a:prstGeom prst="rect">
            <a:avLst/>
          </a:prstGeom>
        </p:spPr>
        <p:txBody>
          <a:bodyPr anchor="t" rtlCol="false" tIns="0" lIns="0" bIns="0" rIns="0">
            <a:spAutoFit/>
          </a:bodyPr>
          <a:lstStyle/>
          <a:p>
            <a:pPr algn="just">
              <a:lnSpc>
                <a:spcPts val="5674"/>
              </a:lnSpc>
            </a:pPr>
            <a:r>
              <a:rPr lang="en-US" sz="4053" i="true" spc="121">
                <a:solidFill>
                  <a:srgbClr val="FFFFFF"/>
                </a:solidFill>
                <a:latin typeface="Poppins Italics"/>
                <a:ea typeface="Poppins Italics"/>
                <a:cs typeface="Poppins Italics"/>
                <a:sym typeface="Poppins Italics"/>
              </a:rPr>
              <a:t>Udrum, a sylvan creature, is the guardian of the forest who will defend his environment  from unconscious actions of man.</a:t>
            </a:r>
          </a:p>
          <a:p>
            <a:pPr algn="l">
              <a:lnSpc>
                <a:spcPts val="5674"/>
              </a:lnSpc>
            </a:pPr>
          </a:p>
          <a:p>
            <a:pPr algn="l">
              <a:lnSpc>
                <a:spcPts val="5674"/>
              </a:lnSpc>
            </a:pPr>
          </a:p>
          <a:p>
            <a:pPr algn="l">
              <a:lnSpc>
                <a:spcPts val="5674"/>
              </a:lnSpc>
            </a:pPr>
            <a:r>
              <a:rPr lang="en-US" sz="4053" spc="121">
                <a:solidFill>
                  <a:srgbClr val="FFFFFF"/>
                </a:solidFill>
                <a:latin typeface="Poppins"/>
                <a:ea typeface="Poppins"/>
                <a:cs typeface="Poppins"/>
                <a:sym typeface="Poppins"/>
              </a:rPr>
              <a:t>           inspired by Trentino folklore</a:t>
            </a:r>
          </a:p>
          <a:p>
            <a:pPr algn="l">
              <a:lnSpc>
                <a:spcPts val="5674"/>
              </a:lnSpc>
              <a:spcBef>
                <a:spcPct val="0"/>
              </a:spcBef>
            </a:pPr>
          </a:p>
        </p:txBody>
      </p:sp>
      <p:sp>
        <p:nvSpPr>
          <p:cNvPr name="TextBox 5" id="5"/>
          <p:cNvSpPr txBox="true"/>
          <p:nvPr/>
        </p:nvSpPr>
        <p:spPr>
          <a:xfrm rot="0">
            <a:off x="5234680" y="294550"/>
            <a:ext cx="8626929" cy="1398161"/>
          </a:xfrm>
          <a:prstGeom prst="rect">
            <a:avLst/>
          </a:prstGeom>
        </p:spPr>
        <p:txBody>
          <a:bodyPr anchor="t" rtlCol="false" tIns="0" lIns="0" bIns="0" rIns="0">
            <a:spAutoFit/>
          </a:bodyPr>
          <a:lstStyle/>
          <a:p>
            <a:pPr algn="ctr">
              <a:lnSpc>
                <a:spcPts val="10352"/>
              </a:lnSpc>
            </a:pPr>
            <a:r>
              <a:rPr lang="en-US" b="true" sz="10564">
                <a:solidFill>
                  <a:srgbClr val="012900"/>
                </a:solidFill>
                <a:latin typeface="Bebas Neue Bold"/>
                <a:ea typeface="Bebas Neue Bold"/>
                <a:cs typeface="Bebas Neue Bold"/>
                <a:sym typeface="Bebas Neue Bold"/>
              </a:rPr>
              <a:t>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12900"/>
            </a:solidFill>
          </p:spPr>
        </p:sp>
        <p:sp>
          <p:nvSpPr>
            <p:cNvPr name="TextBox 4" id="4"/>
            <p:cNvSpPr txBox="true"/>
            <p:nvPr/>
          </p:nvSpPr>
          <p:spPr>
            <a:xfrm>
              <a:off x="0" y="-76200"/>
              <a:ext cx="4816593" cy="2785533"/>
            </a:xfrm>
            <a:prstGeom prst="rect">
              <a:avLst/>
            </a:prstGeom>
          </p:spPr>
          <p:txBody>
            <a:bodyPr anchor="ctr" rtlCol="false" tIns="50800" lIns="50800" bIns="50800" rIns="50800"/>
            <a:lstStyle/>
            <a:p>
              <a:pPr algn="ctr">
                <a:lnSpc>
                  <a:spcPts val="3589"/>
                </a:lnSpc>
              </a:pPr>
            </a:p>
          </p:txBody>
        </p:sp>
      </p:grpSp>
      <p:sp>
        <p:nvSpPr>
          <p:cNvPr name="Freeform 5" id="5"/>
          <p:cNvSpPr/>
          <p:nvPr/>
        </p:nvSpPr>
        <p:spPr>
          <a:xfrm flipH="false" flipV="false" rot="0">
            <a:off x="0" y="0"/>
            <a:ext cx="18288000" cy="10305723"/>
          </a:xfrm>
          <a:custGeom>
            <a:avLst/>
            <a:gdLst/>
            <a:ahLst/>
            <a:cxnLst/>
            <a:rect r="r" b="b" t="t" l="l"/>
            <a:pathLst>
              <a:path h="10305723" w="18288000">
                <a:moveTo>
                  <a:pt x="0" y="0"/>
                </a:moveTo>
                <a:lnTo>
                  <a:pt x="18288000" y="0"/>
                </a:lnTo>
                <a:lnTo>
                  <a:pt x="18288000" y="10305723"/>
                </a:lnTo>
                <a:lnTo>
                  <a:pt x="0" y="10305723"/>
                </a:lnTo>
                <a:lnTo>
                  <a:pt x="0" y="0"/>
                </a:lnTo>
                <a:close/>
              </a:path>
            </a:pathLst>
          </a:custGeom>
          <a:blipFill>
            <a:blip r:embed="rId2"/>
            <a:stretch>
              <a:fillRect l="-9529" t="-14656" r="0" b="-14838"/>
            </a:stretch>
          </a:blipFill>
        </p:spPr>
      </p:sp>
      <p:sp>
        <p:nvSpPr>
          <p:cNvPr name="Freeform 6" id="6"/>
          <p:cNvSpPr/>
          <p:nvPr/>
        </p:nvSpPr>
        <p:spPr>
          <a:xfrm flipH="true" flipV="false" rot="0">
            <a:off x="14670020" y="8020969"/>
            <a:ext cx="4574711" cy="3520578"/>
          </a:xfrm>
          <a:custGeom>
            <a:avLst/>
            <a:gdLst/>
            <a:ahLst/>
            <a:cxnLst/>
            <a:rect r="r" b="b" t="t" l="l"/>
            <a:pathLst>
              <a:path h="3520578" w="4574711">
                <a:moveTo>
                  <a:pt x="4574711" y="0"/>
                </a:moveTo>
                <a:lnTo>
                  <a:pt x="0" y="0"/>
                </a:lnTo>
                <a:lnTo>
                  <a:pt x="0" y="3520578"/>
                </a:lnTo>
                <a:lnTo>
                  <a:pt x="4574711" y="3520578"/>
                </a:lnTo>
                <a:lnTo>
                  <a:pt x="4574711" y="0"/>
                </a:lnTo>
                <a:close/>
              </a:path>
            </a:pathLst>
          </a:custGeom>
          <a:blipFill>
            <a:blip r:embed="rId3"/>
            <a:stretch>
              <a:fillRect l="0" t="0" r="-1370" b="0"/>
            </a:stretch>
          </a:blipFill>
        </p:spPr>
      </p:sp>
      <p:sp>
        <p:nvSpPr>
          <p:cNvPr name="TextBox 7" id="7"/>
          <p:cNvSpPr txBox="true"/>
          <p:nvPr/>
        </p:nvSpPr>
        <p:spPr>
          <a:xfrm rot="0">
            <a:off x="5234680" y="294550"/>
            <a:ext cx="8626929" cy="1398161"/>
          </a:xfrm>
          <a:prstGeom prst="rect">
            <a:avLst/>
          </a:prstGeom>
        </p:spPr>
        <p:txBody>
          <a:bodyPr anchor="t" rtlCol="false" tIns="0" lIns="0" bIns="0" rIns="0">
            <a:spAutoFit/>
          </a:bodyPr>
          <a:lstStyle/>
          <a:p>
            <a:pPr algn="ctr">
              <a:lnSpc>
                <a:spcPts val="10352"/>
              </a:lnSpc>
            </a:pPr>
            <a:r>
              <a:rPr lang="en-US" b="true" sz="10564">
                <a:solidFill>
                  <a:srgbClr val="FFFFFF"/>
                </a:solidFill>
                <a:latin typeface="Bebas Neue Bold"/>
                <a:ea typeface="Bebas Neue Bold"/>
                <a:cs typeface="Bebas Neue Bold"/>
                <a:sym typeface="Bebas Neue Bold"/>
              </a:rPr>
              <a:t>GAME SHEET</a:t>
            </a:r>
          </a:p>
        </p:txBody>
      </p:sp>
      <p:sp>
        <p:nvSpPr>
          <p:cNvPr name="TextBox 8" id="8"/>
          <p:cNvSpPr txBox="true"/>
          <p:nvPr/>
        </p:nvSpPr>
        <p:spPr>
          <a:xfrm rot="0">
            <a:off x="5368030" y="1168570"/>
            <a:ext cx="8055429" cy="524141"/>
          </a:xfrm>
          <a:prstGeom prst="rect">
            <a:avLst/>
          </a:prstGeom>
        </p:spPr>
        <p:txBody>
          <a:bodyPr anchor="t" rtlCol="false" tIns="0" lIns="0" bIns="0" rIns="0">
            <a:spAutoFit/>
          </a:bodyPr>
          <a:lstStyle/>
          <a:p>
            <a:pPr algn="ctr">
              <a:lnSpc>
                <a:spcPts val="4185"/>
              </a:lnSpc>
              <a:spcBef>
                <a:spcPct val="0"/>
              </a:spcBef>
            </a:pPr>
            <a:r>
              <a:rPr lang="en-US" sz="2989" i="true" spc="89">
                <a:solidFill>
                  <a:srgbClr val="FFFFFF"/>
                </a:solidFill>
                <a:latin typeface="Poppins Italics"/>
                <a:ea typeface="Poppins Italics"/>
                <a:cs typeface="Poppins Italics"/>
                <a:sym typeface="Poppins Italics"/>
              </a:rPr>
              <a:t>Technical data sheet</a:t>
            </a:r>
          </a:p>
        </p:txBody>
      </p:sp>
      <p:sp>
        <p:nvSpPr>
          <p:cNvPr name="TextBox 9" id="9"/>
          <p:cNvSpPr txBox="true"/>
          <p:nvPr/>
        </p:nvSpPr>
        <p:spPr>
          <a:xfrm rot="0">
            <a:off x="3452436" y="1773836"/>
            <a:ext cx="11586301" cy="2272493"/>
          </a:xfrm>
          <a:prstGeom prst="rect">
            <a:avLst/>
          </a:prstGeom>
        </p:spPr>
        <p:txBody>
          <a:bodyPr anchor="t" rtlCol="false" tIns="0" lIns="0" bIns="0" rIns="0">
            <a:spAutoFit/>
          </a:bodyPr>
          <a:lstStyle/>
          <a:p>
            <a:pPr algn="ctr">
              <a:lnSpc>
                <a:spcPts val="5971"/>
              </a:lnSpc>
            </a:pPr>
            <a:r>
              <a:rPr lang="en-US" b="true" sz="4265" i="true" spc="127">
                <a:solidFill>
                  <a:srgbClr val="FFFFFF"/>
                </a:solidFill>
                <a:latin typeface="Poppins Bold Italics"/>
                <a:ea typeface="Poppins Bold Italics"/>
                <a:cs typeface="Poppins Bold Italics"/>
                <a:sym typeface="Poppins Bold Italics"/>
              </a:rPr>
              <a:t>Genre</a:t>
            </a:r>
          </a:p>
          <a:p>
            <a:pPr algn="ctr">
              <a:lnSpc>
                <a:spcPts val="3917"/>
              </a:lnSpc>
            </a:pPr>
            <a:r>
              <a:rPr lang="en-US" sz="2797" i="true" spc="83">
                <a:solidFill>
                  <a:srgbClr val="FFFFFF"/>
                </a:solidFill>
                <a:latin typeface="Poppins Italics"/>
                <a:ea typeface="Poppins Italics"/>
                <a:cs typeface="Poppins Italics"/>
                <a:sym typeface="Poppins Italics"/>
              </a:rPr>
              <a:t> Open World Exploration Adventure in first person camera with Environmental Puzzles</a:t>
            </a:r>
          </a:p>
          <a:p>
            <a:pPr algn="l">
              <a:lnSpc>
                <a:spcPts val="3917"/>
              </a:lnSpc>
              <a:spcBef>
                <a:spcPct val="0"/>
              </a:spcBef>
            </a:pPr>
          </a:p>
        </p:txBody>
      </p:sp>
      <p:sp>
        <p:nvSpPr>
          <p:cNvPr name="TextBox 10" id="10"/>
          <p:cNvSpPr txBox="true"/>
          <p:nvPr/>
        </p:nvSpPr>
        <p:spPr>
          <a:xfrm rot="0">
            <a:off x="3452436" y="3922504"/>
            <a:ext cx="3564488" cy="1777193"/>
          </a:xfrm>
          <a:prstGeom prst="rect">
            <a:avLst/>
          </a:prstGeom>
        </p:spPr>
        <p:txBody>
          <a:bodyPr anchor="t" rtlCol="false" tIns="0" lIns="0" bIns="0" rIns="0">
            <a:spAutoFit/>
          </a:bodyPr>
          <a:lstStyle/>
          <a:p>
            <a:pPr algn="ctr">
              <a:lnSpc>
                <a:spcPts val="5971"/>
              </a:lnSpc>
            </a:pPr>
            <a:r>
              <a:rPr lang="en-US" b="true" sz="4265" i="true" spc="127">
                <a:solidFill>
                  <a:srgbClr val="FFFFFF"/>
                </a:solidFill>
                <a:latin typeface="Poppins Bold Italics"/>
                <a:ea typeface="Poppins Bold Italics"/>
                <a:cs typeface="Poppins Bold Italics"/>
                <a:sym typeface="Poppins Bold Italics"/>
              </a:rPr>
              <a:t>Platform</a:t>
            </a:r>
          </a:p>
          <a:p>
            <a:pPr algn="ctr">
              <a:lnSpc>
                <a:spcPts val="3917"/>
              </a:lnSpc>
            </a:pPr>
            <a:r>
              <a:rPr lang="en-US" sz="2797" i="true" spc="83">
                <a:solidFill>
                  <a:srgbClr val="FFFFFF"/>
                </a:solidFill>
                <a:latin typeface="Poppins Italics"/>
                <a:ea typeface="Poppins Italics"/>
                <a:cs typeface="Poppins Italics"/>
                <a:sym typeface="Poppins Italics"/>
              </a:rPr>
              <a:t>PC-Windows OS</a:t>
            </a:r>
          </a:p>
          <a:p>
            <a:pPr algn="l">
              <a:lnSpc>
                <a:spcPts val="3917"/>
              </a:lnSpc>
              <a:spcBef>
                <a:spcPct val="0"/>
              </a:spcBef>
            </a:pPr>
          </a:p>
        </p:txBody>
      </p:sp>
      <p:sp>
        <p:nvSpPr>
          <p:cNvPr name="TextBox 11" id="11"/>
          <p:cNvSpPr txBox="true"/>
          <p:nvPr/>
        </p:nvSpPr>
        <p:spPr>
          <a:xfrm rot="0">
            <a:off x="3738697" y="5796074"/>
            <a:ext cx="3564488" cy="1777193"/>
          </a:xfrm>
          <a:prstGeom prst="rect">
            <a:avLst/>
          </a:prstGeom>
        </p:spPr>
        <p:txBody>
          <a:bodyPr anchor="t" rtlCol="false" tIns="0" lIns="0" bIns="0" rIns="0">
            <a:spAutoFit/>
          </a:bodyPr>
          <a:lstStyle/>
          <a:p>
            <a:pPr algn="ctr">
              <a:lnSpc>
                <a:spcPts val="5971"/>
              </a:lnSpc>
            </a:pPr>
            <a:r>
              <a:rPr lang="en-US" b="true" sz="4265" i="true" spc="127">
                <a:solidFill>
                  <a:srgbClr val="FFFFFF"/>
                </a:solidFill>
                <a:latin typeface="Poppins Bold Italics"/>
                <a:ea typeface="Poppins Bold Italics"/>
                <a:cs typeface="Poppins Bold Italics"/>
                <a:sym typeface="Poppins Bold Italics"/>
              </a:rPr>
              <a:t>Key Market</a:t>
            </a:r>
          </a:p>
          <a:p>
            <a:pPr algn="ctr">
              <a:lnSpc>
                <a:spcPts val="3917"/>
              </a:lnSpc>
            </a:pPr>
            <a:r>
              <a:rPr lang="en-US" sz="2797" i="true" spc="83">
                <a:solidFill>
                  <a:srgbClr val="FFFFFF"/>
                </a:solidFill>
                <a:latin typeface="Poppins Italics"/>
                <a:ea typeface="Poppins Italics"/>
                <a:cs typeface="Poppins Italics"/>
                <a:sym typeface="Poppins Italics"/>
              </a:rPr>
              <a:t>UE</a:t>
            </a:r>
          </a:p>
          <a:p>
            <a:pPr algn="l">
              <a:lnSpc>
                <a:spcPts val="3917"/>
              </a:lnSpc>
              <a:spcBef>
                <a:spcPct val="0"/>
              </a:spcBef>
            </a:pPr>
          </a:p>
        </p:txBody>
      </p:sp>
      <p:sp>
        <p:nvSpPr>
          <p:cNvPr name="TextBox 12" id="12"/>
          <p:cNvSpPr txBox="true"/>
          <p:nvPr/>
        </p:nvSpPr>
        <p:spPr>
          <a:xfrm rot="0">
            <a:off x="7613500" y="3922504"/>
            <a:ext cx="3564488" cy="1777193"/>
          </a:xfrm>
          <a:prstGeom prst="rect">
            <a:avLst/>
          </a:prstGeom>
        </p:spPr>
        <p:txBody>
          <a:bodyPr anchor="t" rtlCol="false" tIns="0" lIns="0" bIns="0" rIns="0">
            <a:spAutoFit/>
          </a:bodyPr>
          <a:lstStyle/>
          <a:p>
            <a:pPr algn="ctr">
              <a:lnSpc>
                <a:spcPts val="5971"/>
              </a:lnSpc>
            </a:pPr>
            <a:r>
              <a:rPr lang="en-US" b="true" sz="4265" i="true" spc="127">
                <a:solidFill>
                  <a:srgbClr val="FFFFFF"/>
                </a:solidFill>
                <a:latin typeface="Poppins Bold Italics"/>
                <a:ea typeface="Poppins Bold Italics"/>
                <a:cs typeface="Poppins Bold Italics"/>
                <a:sym typeface="Poppins Bold Italics"/>
              </a:rPr>
              <a:t>Game Mode</a:t>
            </a:r>
          </a:p>
          <a:p>
            <a:pPr algn="ctr">
              <a:lnSpc>
                <a:spcPts val="3917"/>
              </a:lnSpc>
            </a:pPr>
            <a:r>
              <a:rPr lang="en-US" sz="2797" i="true" spc="83">
                <a:solidFill>
                  <a:srgbClr val="FFFFFF"/>
                </a:solidFill>
                <a:latin typeface="Poppins Italics"/>
                <a:ea typeface="Poppins Italics"/>
                <a:cs typeface="Poppins Italics"/>
                <a:sym typeface="Poppins Italics"/>
              </a:rPr>
              <a:t>Single Player</a:t>
            </a:r>
          </a:p>
          <a:p>
            <a:pPr algn="l">
              <a:lnSpc>
                <a:spcPts val="3917"/>
              </a:lnSpc>
              <a:spcBef>
                <a:spcPct val="0"/>
              </a:spcBef>
            </a:pPr>
          </a:p>
        </p:txBody>
      </p:sp>
      <p:sp>
        <p:nvSpPr>
          <p:cNvPr name="TextBox 13" id="13"/>
          <p:cNvSpPr txBox="true"/>
          <p:nvPr/>
        </p:nvSpPr>
        <p:spPr>
          <a:xfrm rot="0">
            <a:off x="11474249" y="3922504"/>
            <a:ext cx="3564488" cy="1777193"/>
          </a:xfrm>
          <a:prstGeom prst="rect">
            <a:avLst/>
          </a:prstGeom>
        </p:spPr>
        <p:txBody>
          <a:bodyPr anchor="t" rtlCol="false" tIns="0" lIns="0" bIns="0" rIns="0">
            <a:spAutoFit/>
          </a:bodyPr>
          <a:lstStyle/>
          <a:p>
            <a:pPr algn="ctr">
              <a:lnSpc>
                <a:spcPts val="5971"/>
              </a:lnSpc>
            </a:pPr>
            <a:r>
              <a:rPr lang="en-US" b="true" sz="4265" i="true" spc="127">
                <a:solidFill>
                  <a:srgbClr val="FFFFFF"/>
                </a:solidFill>
                <a:latin typeface="Poppins Bold Italics"/>
                <a:ea typeface="Poppins Bold Italics"/>
                <a:cs typeface="Poppins Bold Italics"/>
                <a:sym typeface="Poppins Bold Italics"/>
              </a:rPr>
              <a:t>Main Tech</a:t>
            </a:r>
          </a:p>
          <a:p>
            <a:pPr algn="ctr">
              <a:lnSpc>
                <a:spcPts val="3917"/>
              </a:lnSpc>
            </a:pPr>
            <a:r>
              <a:rPr lang="en-US" sz="2797" i="true" spc="83">
                <a:solidFill>
                  <a:srgbClr val="FFFFFF"/>
                </a:solidFill>
                <a:latin typeface="Poppins Italics"/>
                <a:ea typeface="Poppins Italics"/>
                <a:cs typeface="Poppins Italics"/>
                <a:sym typeface="Poppins Italics"/>
              </a:rPr>
              <a:t>UNITY</a:t>
            </a:r>
          </a:p>
          <a:p>
            <a:pPr algn="l">
              <a:lnSpc>
                <a:spcPts val="3917"/>
              </a:lnSpc>
              <a:spcBef>
                <a:spcPct val="0"/>
              </a:spcBef>
            </a:pPr>
          </a:p>
        </p:txBody>
      </p:sp>
      <p:sp>
        <p:nvSpPr>
          <p:cNvPr name="TextBox 14" id="14"/>
          <p:cNvSpPr txBox="true"/>
          <p:nvPr/>
        </p:nvSpPr>
        <p:spPr>
          <a:xfrm rot="0">
            <a:off x="7534543" y="5796074"/>
            <a:ext cx="3722403" cy="2529668"/>
          </a:xfrm>
          <a:prstGeom prst="rect">
            <a:avLst/>
          </a:prstGeom>
        </p:spPr>
        <p:txBody>
          <a:bodyPr anchor="t" rtlCol="false" tIns="0" lIns="0" bIns="0" rIns="0">
            <a:spAutoFit/>
          </a:bodyPr>
          <a:lstStyle/>
          <a:p>
            <a:pPr algn="ctr">
              <a:lnSpc>
                <a:spcPts val="5971"/>
              </a:lnSpc>
            </a:pPr>
            <a:r>
              <a:rPr lang="en-US" b="true" sz="4265" i="true" spc="127">
                <a:solidFill>
                  <a:srgbClr val="FFFFFF"/>
                </a:solidFill>
                <a:latin typeface="Poppins Bold Italics"/>
                <a:ea typeface="Poppins Bold Italics"/>
                <a:cs typeface="Poppins Bold Italics"/>
                <a:sym typeface="Poppins Bold Italics"/>
              </a:rPr>
              <a:t>Business Model</a:t>
            </a:r>
          </a:p>
          <a:p>
            <a:pPr algn="ctr">
              <a:lnSpc>
                <a:spcPts val="3917"/>
              </a:lnSpc>
            </a:pPr>
            <a:r>
              <a:rPr lang="en-US" sz="2797" i="true" spc="83">
                <a:solidFill>
                  <a:srgbClr val="FFFFFF"/>
                </a:solidFill>
                <a:latin typeface="Poppins Italics"/>
                <a:ea typeface="Poppins Italics"/>
                <a:cs typeface="Poppins Italics"/>
                <a:sym typeface="Poppins Italics"/>
              </a:rPr>
              <a:t>Buy to Play</a:t>
            </a:r>
          </a:p>
          <a:p>
            <a:pPr algn="l">
              <a:lnSpc>
                <a:spcPts val="3917"/>
              </a:lnSpc>
              <a:spcBef>
                <a:spcPct val="0"/>
              </a:spcBef>
            </a:pPr>
          </a:p>
        </p:txBody>
      </p:sp>
      <p:sp>
        <p:nvSpPr>
          <p:cNvPr name="TextBox 15" id="15"/>
          <p:cNvSpPr txBox="true"/>
          <p:nvPr/>
        </p:nvSpPr>
        <p:spPr>
          <a:xfrm rot="0">
            <a:off x="7534543" y="8307791"/>
            <a:ext cx="3722403" cy="1777193"/>
          </a:xfrm>
          <a:prstGeom prst="rect">
            <a:avLst/>
          </a:prstGeom>
        </p:spPr>
        <p:txBody>
          <a:bodyPr anchor="t" rtlCol="false" tIns="0" lIns="0" bIns="0" rIns="0">
            <a:spAutoFit/>
          </a:bodyPr>
          <a:lstStyle/>
          <a:p>
            <a:pPr algn="ctr">
              <a:lnSpc>
                <a:spcPts val="5971"/>
              </a:lnSpc>
            </a:pPr>
            <a:r>
              <a:rPr lang="en-US" b="true" sz="4265" i="true" spc="127">
                <a:solidFill>
                  <a:srgbClr val="FFFFFF"/>
                </a:solidFill>
                <a:latin typeface="Poppins Bold Italics"/>
                <a:ea typeface="Poppins Bold Italics"/>
                <a:cs typeface="Poppins Bold Italics"/>
                <a:sym typeface="Poppins Bold Italics"/>
              </a:rPr>
              <a:t>Price</a:t>
            </a:r>
          </a:p>
          <a:p>
            <a:pPr algn="ctr">
              <a:lnSpc>
                <a:spcPts val="3917"/>
              </a:lnSpc>
            </a:pPr>
            <a:r>
              <a:rPr lang="en-US" sz="2797" i="true" spc="83">
                <a:solidFill>
                  <a:srgbClr val="FFFFFF"/>
                </a:solidFill>
                <a:latin typeface="Poppins Italics"/>
                <a:ea typeface="Poppins Italics"/>
                <a:cs typeface="Poppins Italics"/>
                <a:sym typeface="Poppins Italics"/>
              </a:rPr>
              <a:t>19.90 Euro</a:t>
            </a:r>
          </a:p>
          <a:p>
            <a:pPr algn="l">
              <a:lnSpc>
                <a:spcPts val="3917"/>
              </a:lnSpc>
              <a:spcBef>
                <a:spcPct val="0"/>
              </a:spcBef>
            </a:pPr>
          </a:p>
        </p:txBody>
      </p:sp>
      <p:sp>
        <p:nvSpPr>
          <p:cNvPr name="TextBox 16" id="16"/>
          <p:cNvSpPr txBox="true"/>
          <p:nvPr/>
        </p:nvSpPr>
        <p:spPr>
          <a:xfrm rot="0">
            <a:off x="11641215" y="5796074"/>
            <a:ext cx="3564488" cy="1281893"/>
          </a:xfrm>
          <a:prstGeom prst="rect">
            <a:avLst/>
          </a:prstGeom>
        </p:spPr>
        <p:txBody>
          <a:bodyPr anchor="t" rtlCol="false" tIns="0" lIns="0" bIns="0" rIns="0">
            <a:spAutoFit/>
          </a:bodyPr>
          <a:lstStyle/>
          <a:p>
            <a:pPr algn="ctr">
              <a:lnSpc>
                <a:spcPts val="5971"/>
              </a:lnSpc>
            </a:pPr>
            <a:r>
              <a:rPr lang="en-US" b="true" sz="4265" i="true" spc="127">
                <a:solidFill>
                  <a:srgbClr val="FFFFFF"/>
                </a:solidFill>
                <a:latin typeface="Poppins Bold Italics"/>
                <a:ea typeface="Poppins Bold Italics"/>
                <a:cs typeface="Poppins Bold Italics"/>
                <a:sym typeface="Poppins Bold Italics"/>
              </a:rPr>
              <a:t>Languages</a:t>
            </a:r>
          </a:p>
          <a:p>
            <a:pPr algn="ctr">
              <a:lnSpc>
                <a:spcPts val="3917"/>
              </a:lnSpc>
              <a:spcBef>
                <a:spcPct val="0"/>
              </a:spcBef>
            </a:pPr>
            <a:r>
              <a:rPr lang="en-US" sz="2797" i="true" spc="83">
                <a:solidFill>
                  <a:srgbClr val="FFFFFF"/>
                </a:solidFill>
                <a:latin typeface="Poppins Italics"/>
                <a:ea typeface="Poppins Italics"/>
                <a:cs typeface="Poppins Italics"/>
                <a:sym typeface="Poppins Italics"/>
              </a:rPr>
              <a:t>IT + EN</a:t>
            </a:r>
          </a:p>
        </p:txBody>
      </p:sp>
      <p:sp>
        <p:nvSpPr>
          <p:cNvPr name="Freeform 17" id="17"/>
          <p:cNvSpPr/>
          <p:nvPr/>
        </p:nvSpPr>
        <p:spPr>
          <a:xfrm flipH="false" flipV="false" rot="0">
            <a:off x="-1258655" y="8020969"/>
            <a:ext cx="4574711" cy="3520578"/>
          </a:xfrm>
          <a:custGeom>
            <a:avLst/>
            <a:gdLst/>
            <a:ahLst/>
            <a:cxnLst/>
            <a:rect r="r" b="b" t="t" l="l"/>
            <a:pathLst>
              <a:path h="3520578" w="4574711">
                <a:moveTo>
                  <a:pt x="0" y="0"/>
                </a:moveTo>
                <a:lnTo>
                  <a:pt x="4574710" y="0"/>
                </a:lnTo>
                <a:lnTo>
                  <a:pt x="4574710" y="3520578"/>
                </a:lnTo>
                <a:lnTo>
                  <a:pt x="0" y="3520578"/>
                </a:lnTo>
                <a:lnTo>
                  <a:pt x="0" y="0"/>
                </a:lnTo>
                <a:close/>
              </a:path>
            </a:pathLst>
          </a:custGeom>
          <a:blipFill>
            <a:blip r:embed="rId3"/>
            <a:stretch>
              <a:fillRect l="0" t="0" r="-137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6356958" cy="9258300"/>
            <a:chOff x="0" y="0"/>
            <a:chExt cx="1674261" cy="2438400"/>
          </a:xfrm>
        </p:grpSpPr>
        <p:sp>
          <p:nvSpPr>
            <p:cNvPr name="Freeform 3" id="3"/>
            <p:cNvSpPr/>
            <p:nvPr/>
          </p:nvSpPr>
          <p:spPr>
            <a:xfrm flipH="false" flipV="false" rot="0">
              <a:off x="0" y="0"/>
              <a:ext cx="1674261" cy="2438400"/>
            </a:xfrm>
            <a:custGeom>
              <a:avLst/>
              <a:gdLst/>
              <a:ahLst/>
              <a:cxnLst/>
              <a:rect r="r" b="b" t="t" l="l"/>
              <a:pathLst>
                <a:path h="2438400" w="1674261">
                  <a:moveTo>
                    <a:pt x="0" y="0"/>
                  </a:moveTo>
                  <a:lnTo>
                    <a:pt x="1674261" y="0"/>
                  </a:lnTo>
                  <a:lnTo>
                    <a:pt x="1674261" y="2438400"/>
                  </a:lnTo>
                  <a:lnTo>
                    <a:pt x="0" y="2438400"/>
                  </a:lnTo>
                  <a:close/>
                </a:path>
              </a:pathLst>
            </a:custGeom>
            <a:solidFill>
              <a:srgbClr val="012900"/>
            </a:solidFill>
          </p:spPr>
        </p:sp>
        <p:sp>
          <p:nvSpPr>
            <p:cNvPr name="TextBox 4" id="4"/>
            <p:cNvSpPr txBox="true"/>
            <p:nvPr/>
          </p:nvSpPr>
          <p:spPr>
            <a:xfrm>
              <a:off x="0" y="-76200"/>
              <a:ext cx="1674261" cy="2514600"/>
            </a:xfrm>
            <a:prstGeom prst="rect">
              <a:avLst/>
            </a:prstGeom>
          </p:spPr>
          <p:txBody>
            <a:bodyPr anchor="ctr" rtlCol="false" tIns="50800" lIns="50800" bIns="50800" rIns="50800"/>
            <a:lstStyle/>
            <a:p>
              <a:pPr algn="ctr">
                <a:lnSpc>
                  <a:spcPts val="3589"/>
                </a:lnSpc>
              </a:pPr>
            </a:p>
          </p:txBody>
        </p:sp>
      </p:grpSp>
      <p:sp>
        <p:nvSpPr>
          <p:cNvPr name="Freeform 5" id="5"/>
          <p:cNvSpPr/>
          <p:nvPr/>
        </p:nvSpPr>
        <p:spPr>
          <a:xfrm flipH="false" flipV="false" rot="0">
            <a:off x="2060201" y="226117"/>
            <a:ext cx="2236556" cy="2933189"/>
          </a:xfrm>
          <a:custGeom>
            <a:avLst/>
            <a:gdLst/>
            <a:ahLst/>
            <a:cxnLst/>
            <a:rect r="r" b="b" t="t" l="l"/>
            <a:pathLst>
              <a:path h="2933189" w="2236556">
                <a:moveTo>
                  <a:pt x="0" y="0"/>
                </a:moveTo>
                <a:lnTo>
                  <a:pt x="2236556" y="0"/>
                </a:lnTo>
                <a:lnTo>
                  <a:pt x="2236556" y="2933188"/>
                </a:lnTo>
                <a:lnTo>
                  <a:pt x="0" y="2933188"/>
                </a:lnTo>
                <a:lnTo>
                  <a:pt x="0" y="0"/>
                </a:lnTo>
                <a:close/>
              </a:path>
            </a:pathLst>
          </a:custGeom>
          <a:blipFill>
            <a:blip r:embed="rId2"/>
            <a:stretch>
              <a:fillRect l="0" t="0" r="0" b="0"/>
            </a:stretch>
          </a:blipFill>
        </p:spPr>
      </p:sp>
      <p:sp>
        <p:nvSpPr>
          <p:cNvPr name="Freeform 6" id="6"/>
          <p:cNvSpPr/>
          <p:nvPr/>
        </p:nvSpPr>
        <p:spPr>
          <a:xfrm flipH="false" flipV="false" rot="0">
            <a:off x="0" y="3949470"/>
            <a:ext cx="6356958" cy="6337530"/>
          </a:xfrm>
          <a:custGeom>
            <a:avLst/>
            <a:gdLst/>
            <a:ahLst/>
            <a:cxnLst/>
            <a:rect r="r" b="b" t="t" l="l"/>
            <a:pathLst>
              <a:path h="6337530" w="6356958">
                <a:moveTo>
                  <a:pt x="0" y="0"/>
                </a:moveTo>
                <a:lnTo>
                  <a:pt x="6356958" y="0"/>
                </a:lnTo>
                <a:lnTo>
                  <a:pt x="6356958" y="6337530"/>
                </a:lnTo>
                <a:lnTo>
                  <a:pt x="0" y="6337530"/>
                </a:lnTo>
                <a:lnTo>
                  <a:pt x="0" y="0"/>
                </a:lnTo>
                <a:close/>
              </a:path>
            </a:pathLst>
          </a:custGeom>
          <a:blipFill>
            <a:blip r:embed="rId3"/>
            <a:stretch>
              <a:fillRect l="0" t="-306" r="0" b="0"/>
            </a:stretch>
          </a:blipFill>
        </p:spPr>
      </p:sp>
      <p:sp>
        <p:nvSpPr>
          <p:cNvPr name="TextBox 7" id="7"/>
          <p:cNvSpPr txBox="true"/>
          <p:nvPr/>
        </p:nvSpPr>
        <p:spPr>
          <a:xfrm rot="0">
            <a:off x="6533923" y="1320447"/>
            <a:ext cx="10890760" cy="8918928"/>
          </a:xfrm>
          <a:prstGeom prst="rect">
            <a:avLst/>
          </a:prstGeom>
        </p:spPr>
        <p:txBody>
          <a:bodyPr anchor="t" rtlCol="false" tIns="0" lIns="0" bIns="0" rIns="0">
            <a:spAutoFit/>
          </a:bodyPr>
          <a:lstStyle/>
          <a:p>
            <a:pPr algn="l">
              <a:lnSpc>
                <a:spcPts val="3060"/>
              </a:lnSpc>
            </a:pPr>
            <a:r>
              <a:rPr lang="en-US" sz="2186" i="true" spc="65">
                <a:solidFill>
                  <a:srgbClr val="012900"/>
                </a:solidFill>
                <a:latin typeface="Poppins Italics"/>
                <a:ea typeface="Poppins Italics"/>
                <a:cs typeface="Poppins Italics"/>
                <a:sym typeface="Poppins Italics"/>
              </a:rPr>
              <a:t>First-person gameplay, featuring environmental puzzles and narrative missions. The player moves freely through the forest, where every action consumes energy or stamina, encouraging a thoughtful and strategic approach.</a:t>
            </a:r>
          </a:p>
          <a:p>
            <a:pPr algn="l">
              <a:lnSpc>
                <a:spcPts val="3060"/>
              </a:lnSpc>
            </a:pPr>
          </a:p>
          <a:p>
            <a:pPr algn="l">
              <a:lnSpc>
                <a:spcPts val="3060"/>
              </a:lnSpc>
            </a:pPr>
            <a:r>
              <a:rPr lang="en-US" sz="2186" i="true" spc="65">
                <a:solidFill>
                  <a:srgbClr val="012900"/>
                </a:solidFill>
                <a:latin typeface="Poppins Italics"/>
                <a:ea typeface="Poppins Italics"/>
                <a:cs typeface="Poppins Italics"/>
                <a:sym typeface="Poppins Italics"/>
              </a:rPr>
              <a:t>• Purification – Interact with mycelium to cleanse corrupted areas.</a:t>
            </a:r>
          </a:p>
          <a:p>
            <a:pPr algn="l">
              <a:lnSpc>
                <a:spcPts val="3060"/>
              </a:lnSpc>
            </a:pPr>
          </a:p>
          <a:p>
            <a:pPr algn="l">
              <a:lnSpc>
                <a:spcPts val="3060"/>
              </a:lnSpc>
            </a:pPr>
            <a:r>
              <a:rPr lang="en-US" sz="2186" i="true" spc="65">
                <a:solidFill>
                  <a:srgbClr val="012900"/>
                </a:solidFill>
                <a:latin typeface="Poppins Italics"/>
                <a:ea typeface="Poppins Italics"/>
                <a:cs typeface="Poppins Italics"/>
                <a:sym typeface="Poppins Italics"/>
              </a:rPr>
              <a:t>• Liberation – Rescue trapped animals through environmental puzzles.</a:t>
            </a:r>
          </a:p>
          <a:p>
            <a:pPr algn="l">
              <a:lnSpc>
                <a:spcPts val="3060"/>
              </a:lnSpc>
            </a:pPr>
          </a:p>
          <a:p>
            <a:pPr algn="l">
              <a:lnSpc>
                <a:spcPts val="3060"/>
              </a:lnSpc>
            </a:pPr>
            <a:r>
              <a:rPr lang="en-US" sz="2186" i="true" spc="65">
                <a:solidFill>
                  <a:srgbClr val="012900"/>
                </a:solidFill>
                <a:latin typeface="Poppins Italics"/>
                <a:ea typeface="Poppins Italics"/>
                <a:cs typeface="Poppins Italics"/>
                <a:sym typeface="Poppins Italics"/>
              </a:rPr>
              <a:t>• Skill Check – Timed events that require precision to overcome environmental challenges.</a:t>
            </a:r>
          </a:p>
          <a:p>
            <a:pPr algn="l">
              <a:lnSpc>
                <a:spcPts val="3060"/>
              </a:lnSpc>
            </a:pPr>
          </a:p>
          <a:p>
            <a:pPr algn="l">
              <a:lnSpc>
                <a:spcPts val="3060"/>
              </a:lnSpc>
            </a:pPr>
            <a:r>
              <a:rPr lang="en-US" sz="2186" i="true" spc="65">
                <a:solidFill>
                  <a:srgbClr val="012900"/>
                </a:solidFill>
                <a:latin typeface="Poppins Italics"/>
                <a:ea typeface="Poppins Italics"/>
                <a:cs typeface="Poppins Italics"/>
                <a:sym typeface="Poppins Italics"/>
              </a:rPr>
              <a:t>• Mycelic Perception – Sensory modality that reveals hidden connections and paths.</a:t>
            </a:r>
          </a:p>
          <a:p>
            <a:pPr algn="l">
              <a:lnSpc>
                <a:spcPts val="3060"/>
              </a:lnSpc>
            </a:pPr>
          </a:p>
          <a:p>
            <a:pPr algn="l">
              <a:lnSpc>
                <a:spcPts val="3060"/>
              </a:lnSpc>
            </a:pPr>
            <a:r>
              <a:rPr lang="en-US" sz="2186" i="true" spc="65">
                <a:solidFill>
                  <a:srgbClr val="012900"/>
                </a:solidFill>
                <a:latin typeface="Poppins Italics"/>
                <a:ea typeface="Poppins Italics"/>
                <a:cs typeface="Poppins Italics"/>
                <a:sym typeface="Poppins Italics"/>
              </a:rPr>
              <a:t>• Natural Guidance – Butterflies by day and fireflies by night show the way.</a:t>
            </a:r>
          </a:p>
          <a:p>
            <a:pPr algn="l">
              <a:lnSpc>
                <a:spcPts val="3060"/>
              </a:lnSpc>
            </a:pPr>
          </a:p>
          <a:p>
            <a:pPr algn="l">
              <a:lnSpc>
                <a:spcPts val="3060"/>
              </a:lnSpc>
            </a:pPr>
            <a:r>
              <a:rPr lang="en-US" sz="2186" i="true" spc="65">
                <a:solidFill>
                  <a:srgbClr val="012900"/>
                </a:solidFill>
                <a:latin typeface="Poppins Italics"/>
                <a:ea typeface="Poppins Italics"/>
                <a:cs typeface="Poppins Italics"/>
                <a:sym typeface="Poppins Italics"/>
              </a:rPr>
              <a:t>• Ecological Morale – Every action visually and audibly influences the game world.</a:t>
            </a:r>
          </a:p>
          <a:p>
            <a:pPr algn="l">
              <a:lnSpc>
                <a:spcPts val="3060"/>
              </a:lnSpc>
            </a:pPr>
          </a:p>
          <a:p>
            <a:pPr algn="l">
              <a:lnSpc>
                <a:spcPts val="3060"/>
              </a:lnSpc>
              <a:spcBef>
                <a:spcPct val="0"/>
              </a:spcBef>
            </a:pPr>
            <a:r>
              <a:rPr lang="en-US" sz="2186" i="true" spc="65">
                <a:solidFill>
                  <a:srgbClr val="012900"/>
                </a:solidFill>
                <a:latin typeface="Poppins Italics"/>
                <a:ea typeface="Poppins Italics"/>
                <a:cs typeface="Poppins Italics"/>
                <a:sym typeface="Poppins Italics"/>
              </a:rPr>
              <a:t>• Move Objects – You can grab and move object in the enviroment for overcome obstacles and continue in your mission.</a:t>
            </a:r>
          </a:p>
        </p:txBody>
      </p:sp>
      <p:sp>
        <p:nvSpPr>
          <p:cNvPr name="TextBox 8" id="8"/>
          <p:cNvSpPr txBox="true"/>
          <p:nvPr/>
        </p:nvSpPr>
        <p:spPr>
          <a:xfrm rot="0">
            <a:off x="5234680" y="294550"/>
            <a:ext cx="8626929" cy="1398161"/>
          </a:xfrm>
          <a:prstGeom prst="rect">
            <a:avLst/>
          </a:prstGeom>
        </p:spPr>
        <p:txBody>
          <a:bodyPr anchor="t" rtlCol="false" tIns="0" lIns="0" bIns="0" rIns="0">
            <a:spAutoFit/>
          </a:bodyPr>
          <a:lstStyle/>
          <a:p>
            <a:pPr algn="ctr">
              <a:lnSpc>
                <a:spcPts val="10352"/>
              </a:lnSpc>
            </a:pPr>
            <a:r>
              <a:rPr lang="en-US" b="true" sz="10564">
                <a:solidFill>
                  <a:srgbClr val="012900"/>
                </a:solidFill>
                <a:latin typeface="Bebas Neue Bold"/>
                <a:ea typeface="Bebas Neue Bold"/>
                <a:cs typeface="Bebas Neue Bold"/>
                <a:sym typeface="Bebas Neue Bold"/>
              </a:rPr>
              <a:t>GAME CONCEPT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5263379" cy="9258300"/>
            <a:chOff x="0" y="0"/>
            <a:chExt cx="1386240" cy="2438400"/>
          </a:xfrm>
        </p:grpSpPr>
        <p:sp>
          <p:nvSpPr>
            <p:cNvPr name="Freeform 3" id="3"/>
            <p:cNvSpPr/>
            <p:nvPr/>
          </p:nvSpPr>
          <p:spPr>
            <a:xfrm flipH="false" flipV="false" rot="0">
              <a:off x="0" y="0"/>
              <a:ext cx="1386240" cy="2438400"/>
            </a:xfrm>
            <a:custGeom>
              <a:avLst/>
              <a:gdLst/>
              <a:ahLst/>
              <a:cxnLst/>
              <a:rect r="r" b="b" t="t" l="l"/>
              <a:pathLst>
                <a:path h="2438400" w="1386240">
                  <a:moveTo>
                    <a:pt x="0" y="0"/>
                  </a:moveTo>
                  <a:lnTo>
                    <a:pt x="1386240" y="0"/>
                  </a:lnTo>
                  <a:lnTo>
                    <a:pt x="1386240" y="2438400"/>
                  </a:lnTo>
                  <a:lnTo>
                    <a:pt x="0" y="2438400"/>
                  </a:lnTo>
                  <a:close/>
                </a:path>
              </a:pathLst>
            </a:custGeom>
            <a:solidFill>
              <a:srgbClr val="012900"/>
            </a:solidFill>
          </p:spPr>
        </p:sp>
        <p:sp>
          <p:nvSpPr>
            <p:cNvPr name="TextBox 4" id="4"/>
            <p:cNvSpPr txBox="true"/>
            <p:nvPr/>
          </p:nvSpPr>
          <p:spPr>
            <a:xfrm>
              <a:off x="0" y="-76200"/>
              <a:ext cx="1386240" cy="2514600"/>
            </a:xfrm>
            <a:prstGeom prst="rect">
              <a:avLst/>
            </a:prstGeom>
          </p:spPr>
          <p:txBody>
            <a:bodyPr anchor="ctr" rtlCol="false" tIns="50800" lIns="50800" bIns="50800" rIns="50800"/>
            <a:lstStyle/>
            <a:p>
              <a:pPr algn="ctr">
                <a:lnSpc>
                  <a:spcPts val="3589"/>
                </a:lnSpc>
              </a:pPr>
            </a:p>
          </p:txBody>
        </p:sp>
      </p:grpSp>
      <p:sp>
        <p:nvSpPr>
          <p:cNvPr name="TextBox 5" id="5"/>
          <p:cNvSpPr txBox="true"/>
          <p:nvPr/>
        </p:nvSpPr>
        <p:spPr>
          <a:xfrm rot="0">
            <a:off x="6484812" y="1248936"/>
            <a:ext cx="11663274" cy="6431288"/>
          </a:xfrm>
          <a:prstGeom prst="rect">
            <a:avLst/>
          </a:prstGeom>
        </p:spPr>
        <p:txBody>
          <a:bodyPr anchor="t" rtlCol="false" tIns="0" lIns="0" bIns="0" rIns="0">
            <a:spAutoFit/>
          </a:bodyPr>
          <a:lstStyle/>
          <a:p>
            <a:pPr algn="just">
              <a:lnSpc>
                <a:spcPts val="3547"/>
              </a:lnSpc>
            </a:pPr>
            <a:r>
              <a:rPr lang="en-US" sz="2534" i="true" spc="76">
                <a:solidFill>
                  <a:srgbClr val="012900"/>
                </a:solidFill>
                <a:latin typeface="Poppins Italics"/>
                <a:ea typeface="Poppins Italics"/>
                <a:cs typeface="Poppins Italics"/>
                <a:sym typeface="Poppins Italics"/>
              </a:rPr>
              <a:t>You are Udrum the guardian of the forest will defend its environment at all costs. Use mycelial network and following fireflies at night and butterflies during the day go to reach the point of interest at the moment. </a:t>
            </a:r>
          </a:p>
          <a:p>
            <a:pPr algn="just">
              <a:lnSpc>
                <a:spcPts val="2541"/>
              </a:lnSpc>
            </a:pPr>
          </a:p>
          <a:p>
            <a:pPr algn="just">
              <a:lnSpc>
                <a:spcPts val="3547"/>
              </a:lnSpc>
            </a:pPr>
            <a:r>
              <a:rPr lang="en-US" sz="2534" i="true" spc="76">
                <a:solidFill>
                  <a:srgbClr val="012900"/>
                </a:solidFill>
                <a:latin typeface="Poppins Italics"/>
                <a:ea typeface="Poppins Italics"/>
                <a:cs typeface="Poppins Italics"/>
                <a:sym typeface="Poppins Italics"/>
              </a:rPr>
              <a:t>All events are reported in the messages bar at the bottom of the HUD.</a:t>
            </a:r>
          </a:p>
          <a:p>
            <a:pPr algn="just">
              <a:lnSpc>
                <a:spcPts val="2541"/>
              </a:lnSpc>
            </a:pPr>
          </a:p>
          <a:p>
            <a:pPr algn="just">
              <a:lnSpc>
                <a:spcPts val="2541"/>
              </a:lnSpc>
            </a:pPr>
          </a:p>
          <a:p>
            <a:pPr algn="just">
              <a:lnSpc>
                <a:spcPts val="2541"/>
              </a:lnSpc>
            </a:pPr>
          </a:p>
          <a:p>
            <a:pPr algn="just">
              <a:lnSpc>
                <a:spcPts val="2541"/>
              </a:lnSpc>
            </a:pPr>
          </a:p>
          <a:p>
            <a:pPr algn="just">
              <a:lnSpc>
                <a:spcPts val="3547"/>
              </a:lnSpc>
            </a:pPr>
            <a:r>
              <a:rPr lang="en-US" sz="2534" i="true" spc="76">
                <a:solidFill>
                  <a:srgbClr val="012900"/>
                </a:solidFill>
                <a:latin typeface="Poppins Italics"/>
                <a:ea typeface="Poppins Italics"/>
                <a:cs typeface="Poppins Italics"/>
                <a:sym typeface="Poppins Italics"/>
              </a:rPr>
              <a:t>In the game you can make rescue missions or mitigation actions to restore the natural balance, which become gradually more difficult.</a:t>
            </a:r>
          </a:p>
          <a:p>
            <a:pPr algn="l">
              <a:lnSpc>
                <a:spcPts val="2541"/>
              </a:lnSpc>
            </a:pPr>
          </a:p>
          <a:p>
            <a:pPr algn="l">
              <a:lnSpc>
                <a:spcPts val="2541"/>
              </a:lnSpc>
            </a:pPr>
          </a:p>
          <a:p>
            <a:pPr algn="l">
              <a:lnSpc>
                <a:spcPts val="2541"/>
              </a:lnSpc>
            </a:pPr>
          </a:p>
          <a:p>
            <a:pPr algn="l">
              <a:lnSpc>
                <a:spcPts val="2541"/>
              </a:lnSpc>
              <a:spcBef>
                <a:spcPct val="0"/>
              </a:spcBef>
            </a:pPr>
          </a:p>
        </p:txBody>
      </p:sp>
      <p:sp>
        <p:nvSpPr>
          <p:cNvPr name="Freeform 6" id="6"/>
          <p:cNvSpPr/>
          <p:nvPr/>
        </p:nvSpPr>
        <p:spPr>
          <a:xfrm flipH="false" flipV="false" rot="0">
            <a:off x="0" y="1028700"/>
            <a:ext cx="6295126" cy="4887486"/>
          </a:xfrm>
          <a:custGeom>
            <a:avLst/>
            <a:gdLst/>
            <a:ahLst/>
            <a:cxnLst/>
            <a:rect r="r" b="b" t="t" l="l"/>
            <a:pathLst>
              <a:path h="4887486" w="6295126">
                <a:moveTo>
                  <a:pt x="0" y="0"/>
                </a:moveTo>
                <a:lnTo>
                  <a:pt x="6295126" y="0"/>
                </a:lnTo>
                <a:lnTo>
                  <a:pt x="6295126" y="4887486"/>
                </a:lnTo>
                <a:lnTo>
                  <a:pt x="0" y="4887486"/>
                </a:lnTo>
                <a:lnTo>
                  <a:pt x="0" y="0"/>
                </a:lnTo>
                <a:close/>
              </a:path>
            </a:pathLst>
          </a:custGeom>
          <a:blipFill>
            <a:blip r:embed="rId2"/>
            <a:stretch>
              <a:fillRect l="-4530" t="0" r="-4530" b="0"/>
            </a:stretch>
          </a:blipFill>
        </p:spPr>
      </p:sp>
      <p:sp>
        <p:nvSpPr>
          <p:cNvPr name="Freeform 7" id="7"/>
          <p:cNvSpPr/>
          <p:nvPr/>
        </p:nvSpPr>
        <p:spPr>
          <a:xfrm flipH="false" flipV="false" rot="0">
            <a:off x="-4733" y="5916186"/>
            <a:ext cx="6299859" cy="4370814"/>
          </a:xfrm>
          <a:custGeom>
            <a:avLst/>
            <a:gdLst/>
            <a:ahLst/>
            <a:cxnLst/>
            <a:rect r="r" b="b" t="t" l="l"/>
            <a:pathLst>
              <a:path h="4370814" w="6299859">
                <a:moveTo>
                  <a:pt x="0" y="0"/>
                </a:moveTo>
                <a:lnTo>
                  <a:pt x="6299859" y="0"/>
                </a:lnTo>
                <a:lnTo>
                  <a:pt x="6299859" y="4370814"/>
                </a:lnTo>
                <a:lnTo>
                  <a:pt x="0" y="4370814"/>
                </a:lnTo>
                <a:lnTo>
                  <a:pt x="0" y="0"/>
                </a:lnTo>
                <a:close/>
              </a:path>
            </a:pathLst>
          </a:custGeom>
          <a:blipFill>
            <a:blip r:embed="rId3"/>
            <a:stretch>
              <a:fillRect l="-5870" t="0" r="-5870" b="0"/>
            </a:stretch>
          </a:blipFill>
        </p:spPr>
      </p:sp>
      <p:sp>
        <p:nvSpPr>
          <p:cNvPr name="Freeform 8" id="8"/>
          <p:cNvSpPr/>
          <p:nvPr/>
        </p:nvSpPr>
        <p:spPr>
          <a:xfrm flipH="false" flipV="false" rot="0">
            <a:off x="8646741" y="4395986"/>
            <a:ext cx="6129369" cy="672253"/>
          </a:xfrm>
          <a:custGeom>
            <a:avLst/>
            <a:gdLst/>
            <a:ahLst/>
            <a:cxnLst/>
            <a:rect r="r" b="b" t="t" l="l"/>
            <a:pathLst>
              <a:path h="672253" w="6129369">
                <a:moveTo>
                  <a:pt x="0" y="0"/>
                </a:moveTo>
                <a:lnTo>
                  <a:pt x="6129369" y="0"/>
                </a:lnTo>
                <a:lnTo>
                  <a:pt x="6129369" y="672253"/>
                </a:lnTo>
                <a:lnTo>
                  <a:pt x="0" y="672253"/>
                </a:lnTo>
                <a:lnTo>
                  <a:pt x="0" y="0"/>
                </a:lnTo>
                <a:close/>
              </a:path>
            </a:pathLst>
          </a:custGeom>
          <a:blipFill>
            <a:blip r:embed="rId4"/>
            <a:stretch>
              <a:fillRect l="0" t="0" r="0" b="0"/>
            </a:stretch>
          </a:blipFill>
        </p:spPr>
      </p:sp>
      <p:sp>
        <p:nvSpPr>
          <p:cNvPr name="Freeform 9" id="9"/>
          <p:cNvSpPr/>
          <p:nvPr/>
        </p:nvSpPr>
        <p:spPr>
          <a:xfrm flipH="false" flipV="false" rot="0">
            <a:off x="13156327" y="7022537"/>
            <a:ext cx="5131673" cy="3264463"/>
          </a:xfrm>
          <a:custGeom>
            <a:avLst/>
            <a:gdLst/>
            <a:ahLst/>
            <a:cxnLst/>
            <a:rect r="r" b="b" t="t" l="l"/>
            <a:pathLst>
              <a:path h="3264463" w="5131673">
                <a:moveTo>
                  <a:pt x="0" y="0"/>
                </a:moveTo>
                <a:lnTo>
                  <a:pt x="5131673" y="0"/>
                </a:lnTo>
                <a:lnTo>
                  <a:pt x="5131673" y="3264463"/>
                </a:lnTo>
                <a:lnTo>
                  <a:pt x="0" y="3264463"/>
                </a:lnTo>
                <a:lnTo>
                  <a:pt x="0" y="0"/>
                </a:lnTo>
                <a:close/>
              </a:path>
            </a:pathLst>
          </a:custGeom>
          <a:blipFill>
            <a:blip r:embed="rId5"/>
            <a:stretch>
              <a:fillRect l="0" t="-2366" r="0" b="-2366"/>
            </a:stretch>
          </a:blipFill>
        </p:spPr>
      </p:sp>
      <p:sp>
        <p:nvSpPr>
          <p:cNvPr name="TextBox 10" id="10"/>
          <p:cNvSpPr txBox="true"/>
          <p:nvPr/>
        </p:nvSpPr>
        <p:spPr>
          <a:xfrm rot="0">
            <a:off x="5234680" y="294550"/>
            <a:ext cx="8626929" cy="1398161"/>
          </a:xfrm>
          <a:prstGeom prst="rect">
            <a:avLst/>
          </a:prstGeom>
        </p:spPr>
        <p:txBody>
          <a:bodyPr anchor="t" rtlCol="false" tIns="0" lIns="0" bIns="0" rIns="0">
            <a:spAutoFit/>
          </a:bodyPr>
          <a:lstStyle/>
          <a:p>
            <a:pPr algn="ctr">
              <a:lnSpc>
                <a:spcPts val="10352"/>
              </a:lnSpc>
            </a:pPr>
            <a:r>
              <a:rPr lang="en-US" b="true" sz="10564">
                <a:solidFill>
                  <a:srgbClr val="012900"/>
                </a:solidFill>
                <a:latin typeface="Bebas Neue Bold"/>
                <a:ea typeface="Bebas Neue Bold"/>
                <a:cs typeface="Bebas Neue Bold"/>
                <a:sym typeface="Bebas Neue Bold"/>
              </a:rPr>
              <a:t>OTHER THINGS</a:t>
            </a:r>
          </a:p>
        </p:txBody>
      </p:sp>
      <p:sp>
        <p:nvSpPr>
          <p:cNvPr name="TextBox 11" id="11"/>
          <p:cNvSpPr txBox="true"/>
          <p:nvPr/>
        </p:nvSpPr>
        <p:spPr>
          <a:xfrm rot="0">
            <a:off x="6484812" y="8034918"/>
            <a:ext cx="6481014" cy="1769171"/>
          </a:xfrm>
          <a:prstGeom prst="rect">
            <a:avLst/>
          </a:prstGeom>
        </p:spPr>
        <p:txBody>
          <a:bodyPr anchor="t" rtlCol="false" tIns="0" lIns="0" bIns="0" rIns="0">
            <a:spAutoFit/>
          </a:bodyPr>
          <a:lstStyle/>
          <a:p>
            <a:pPr algn="just">
              <a:lnSpc>
                <a:spcPts val="3286"/>
              </a:lnSpc>
            </a:pPr>
            <a:r>
              <a:rPr lang="en-US" sz="2347" i="true" spc="70">
                <a:solidFill>
                  <a:srgbClr val="012900"/>
                </a:solidFill>
                <a:latin typeface="Poppins Italics"/>
                <a:ea typeface="Poppins Italics"/>
                <a:cs typeface="Poppins Italics"/>
                <a:sym typeface="Poppins Italics"/>
              </a:rPr>
              <a:t>Thanks to your interventions, nature awakens and the animals in the forest increase.</a:t>
            </a:r>
          </a:p>
          <a:p>
            <a:pPr algn="l">
              <a:lnSpc>
                <a:spcPts val="433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900"/>
        </a:solidFill>
      </p:bgPr>
    </p:bg>
    <p:spTree>
      <p:nvGrpSpPr>
        <p:cNvPr id="1" name=""/>
        <p:cNvGrpSpPr/>
        <p:nvPr/>
      </p:nvGrpSpPr>
      <p:grpSpPr>
        <a:xfrm>
          <a:off x="0" y="0"/>
          <a:ext cx="0" cy="0"/>
          <a:chOff x="0" y="0"/>
          <a:chExt cx="0" cy="0"/>
        </a:xfrm>
      </p:grpSpPr>
      <p:sp>
        <p:nvSpPr>
          <p:cNvPr name="Freeform 2" id="2"/>
          <p:cNvSpPr/>
          <p:nvPr/>
        </p:nvSpPr>
        <p:spPr>
          <a:xfrm flipH="false" flipV="false" rot="0">
            <a:off x="389651" y="2597741"/>
            <a:ext cx="6577438" cy="4382218"/>
          </a:xfrm>
          <a:custGeom>
            <a:avLst/>
            <a:gdLst/>
            <a:ahLst/>
            <a:cxnLst/>
            <a:rect r="r" b="b" t="t" l="l"/>
            <a:pathLst>
              <a:path h="4382218" w="6577438">
                <a:moveTo>
                  <a:pt x="0" y="0"/>
                </a:moveTo>
                <a:lnTo>
                  <a:pt x="6577438" y="0"/>
                </a:lnTo>
                <a:lnTo>
                  <a:pt x="6577438" y="4382218"/>
                </a:lnTo>
                <a:lnTo>
                  <a:pt x="0" y="4382218"/>
                </a:lnTo>
                <a:lnTo>
                  <a:pt x="0" y="0"/>
                </a:lnTo>
                <a:close/>
              </a:path>
            </a:pathLst>
          </a:custGeom>
          <a:blipFill>
            <a:blip r:embed="rId2"/>
            <a:stretch>
              <a:fillRect l="0" t="0" r="0" b="0"/>
            </a:stretch>
          </a:blipFill>
        </p:spPr>
      </p:sp>
      <p:sp>
        <p:nvSpPr>
          <p:cNvPr name="Freeform 3" id="3"/>
          <p:cNvSpPr/>
          <p:nvPr/>
        </p:nvSpPr>
        <p:spPr>
          <a:xfrm flipH="false" flipV="false" rot="0">
            <a:off x="13424788" y="1808165"/>
            <a:ext cx="4235323" cy="6356958"/>
          </a:xfrm>
          <a:custGeom>
            <a:avLst/>
            <a:gdLst/>
            <a:ahLst/>
            <a:cxnLst/>
            <a:rect r="r" b="b" t="t" l="l"/>
            <a:pathLst>
              <a:path h="6356958" w="4235323">
                <a:moveTo>
                  <a:pt x="0" y="0"/>
                </a:moveTo>
                <a:lnTo>
                  <a:pt x="4235323" y="0"/>
                </a:lnTo>
                <a:lnTo>
                  <a:pt x="4235323"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8078277" y="1610371"/>
            <a:ext cx="4235323" cy="6356958"/>
          </a:xfrm>
          <a:custGeom>
            <a:avLst/>
            <a:gdLst/>
            <a:ahLst/>
            <a:cxnLst/>
            <a:rect r="r" b="b" t="t" l="l"/>
            <a:pathLst>
              <a:path h="6356958" w="4235323">
                <a:moveTo>
                  <a:pt x="0" y="0"/>
                </a:moveTo>
                <a:lnTo>
                  <a:pt x="4235323" y="0"/>
                </a:lnTo>
                <a:lnTo>
                  <a:pt x="4235323" y="6356958"/>
                </a:lnTo>
                <a:lnTo>
                  <a:pt x="0" y="6356958"/>
                </a:lnTo>
                <a:lnTo>
                  <a:pt x="0" y="0"/>
                </a:lnTo>
                <a:close/>
              </a:path>
            </a:pathLst>
          </a:custGeom>
          <a:blipFill>
            <a:blip r:embed="rId4"/>
            <a:stretch>
              <a:fillRect l="0" t="0" r="0" b="0"/>
            </a:stretch>
          </a:blipFill>
        </p:spPr>
      </p:sp>
      <p:sp>
        <p:nvSpPr>
          <p:cNvPr name="TextBox 5" id="5"/>
          <p:cNvSpPr txBox="true"/>
          <p:nvPr/>
        </p:nvSpPr>
        <p:spPr>
          <a:xfrm rot="0">
            <a:off x="13424788" y="8300556"/>
            <a:ext cx="4863212" cy="957744"/>
          </a:xfrm>
          <a:prstGeom prst="rect">
            <a:avLst/>
          </a:prstGeom>
        </p:spPr>
        <p:txBody>
          <a:bodyPr anchor="t" rtlCol="false" tIns="0" lIns="0" bIns="0" rIns="0">
            <a:spAutoFit/>
          </a:bodyPr>
          <a:lstStyle/>
          <a:p>
            <a:pPr algn="l">
              <a:lnSpc>
                <a:spcPts val="3796"/>
              </a:lnSpc>
            </a:pPr>
            <a:r>
              <a:rPr lang="en-US" sz="2711" i="true" spc="81">
                <a:solidFill>
                  <a:srgbClr val="FFFFFF"/>
                </a:solidFill>
                <a:latin typeface="Poppins Italics"/>
                <a:ea typeface="Poppins Italics"/>
                <a:cs typeface="Poppins Italics"/>
                <a:sym typeface="Poppins Italics"/>
              </a:rPr>
              <a:t>free animals from traps</a:t>
            </a:r>
          </a:p>
          <a:p>
            <a:pPr algn="l">
              <a:lnSpc>
                <a:spcPts val="3796"/>
              </a:lnSpc>
              <a:spcBef>
                <a:spcPct val="0"/>
              </a:spcBef>
            </a:pPr>
          </a:p>
        </p:txBody>
      </p:sp>
      <p:sp>
        <p:nvSpPr>
          <p:cNvPr name="TextBox 6" id="6"/>
          <p:cNvSpPr txBox="true"/>
          <p:nvPr/>
        </p:nvSpPr>
        <p:spPr>
          <a:xfrm rot="0">
            <a:off x="953493" y="6462987"/>
            <a:ext cx="5449755" cy="957744"/>
          </a:xfrm>
          <a:prstGeom prst="rect">
            <a:avLst/>
          </a:prstGeom>
        </p:spPr>
        <p:txBody>
          <a:bodyPr anchor="t" rtlCol="false" tIns="0" lIns="0" bIns="0" rIns="0">
            <a:spAutoFit/>
          </a:bodyPr>
          <a:lstStyle/>
          <a:p>
            <a:pPr algn="l">
              <a:lnSpc>
                <a:spcPts val="3796"/>
              </a:lnSpc>
              <a:spcBef>
                <a:spcPct val="0"/>
              </a:spcBef>
            </a:pPr>
          </a:p>
          <a:p>
            <a:pPr algn="l">
              <a:lnSpc>
                <a:spcPts val="3796"/>
              </a:lnSpc>
              <a:spcBef>
                <a:spcPct val="0"/>
              </a:spcBef>
            </a:pPr>
            <a:r>
              <a:rPr lang="en-US" sz="2711" spc="81">
                <a:solidFill>
                  <a:srgbClr val="FFFFFF"/>
                </a:solidFill>
                <a:latin typeface="Poppins"/>
                <a:ea typeface="Poppins"/>
                <a:cs typeface="Poppins"/>
                <a:sym typeface="Poppins"/>
              </a:rPr>
              <a:t>protect the forest from fires</a:t>
            </a:r>
          </a:p>
        </p:txBody>
      </p:sp>
      <p:sp>
        <p:nvSpPr>
          <p:cNvPr name="TextBox 7" id="7"/>
          <p:cNvSpPr txBox="true"/>
          <p:nvPr/>
        </p:nvSpPr>
        <p:spPr>
          <a:xfrm rot="0">
            <a:off x="8149987" y="7985989"/>
            <a:ext cx="4163614" cy="1272311"/>
          </a:xfrm>
          <a:prstGeom prst="rect">
            <a:avLst/>
          </a:prstGeom>
        </p:spPr>
        <p:txBody>
          <a:bodyPr anchor="t" rtlCol="false" tIns="0" lIns="0" bIns="0" rIns="0">
            <a:spAutoFit/>
          </a:bodyPr>
          <a:lstStyle/>
          <a:p>
            <a:pPr algn="l">
              <a:lnSpc>
                <a:spcPts val="3373"/>
              </a:lnSpc>
            </a:pPr>
            <a:r>
              <a:rPr lang="en-US" sz="2409" i="true" spc="72">
                <a:solidFill>
                  <a:srgbClr val="FFFFFF"/>
                </a:solidFill>
                <a:latin typeface="Poppins Italics"/>
                <a:ea typeface="Poppins Italics"/>
                <a:cs typeface="Poppins Italics"/>
                <a:sym typeface="Poppins Italics"/>
              </a:rPr>
              <a:t>clean up the forest from polluted pools</a:t>
            </a:r>
          </a:p>
          <a:p>
            <a:pPr algn="l">
              <a:lnSpc>
                <a:spcPts val="3373"/>
              </a:lnSpc>
              <a:spcBef>
                <a:spcPct val="0"/>
              </a:spcBef>
            </a:pPr>
          </a:p>
        </p:txBody>
      </p:sp>
      <p:sp>
        <p:nvSpPr>
          <p:cNvPr name="TextBox 8" id="8"/>
          <p:cNvSpPr txBox="true"/>
          <p:nvPr/>
        </p:nvSpPr>
        <p:spPr>
          <a:xfrm rot="0">
            <a:off x="4184804" y="294550"/>
            <a:ext cx="10307770" cy="1398161"/>
          </a:xfrm>
          <a:prstGeom prst="rect">
            <a:avLst/>
          </a:prstGeom>
        </p:spPr>
        <p:txBody>
          <a:bodyPr anchor="t" rtlCol="false" tIns="0" lIns="0" bIns="0" rIns="0">
            <a:spAutoFit/>
          </a:bodyPr>
          <a:lstStyle/>
          <a:p>
            <a:pPr algn="ctr">
              <a:lnSpc>
                <a:spcPts val="10352"/>
              </a:lnSpc>
            </a:pPr>
            <a:r>
              <a:rPr lang="en-US" b="true" sz="10564">
                <a:solidFill>
                  <a:srgbClr val="FFFFFF"/>
                </a:solidFill>
                <a:latin typeface="Bebas Neue Bold"/>
                <a:ea typeface="Bebas Neue Bold"/>
                <a:cs typeface="Bebas Neue Bold"/>
                <a:sym typeface="Bebas Neue Bold"/>
              </a:rPr>
              <a:t>ENVIRONMENTAL ISSUES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900"/>
        </a:solidFill>
      </p:bgPr>
    </p:bg>
    <p:spTree>
      <p:nvGrpSpPr>
        <p:cNvPr id="1" name=""/>
        <p:cNvGrpSpPr/>
        <p:nvPr/>
      </p:nvGrpSpPr>
      <p:grpSpPr>
        <a:xfrm>
          <a:off x="0" y="0"/>
          <a:ext cx="0" cy="0"/>
          <a:chOff x="0" y="0"/>
          <a:chExt cx="0" cy="0"/>
        </a:xfrm>
      </p:grpSpPr>
      <p:sp>
        <p:nvSpPr>
          <p:cNvPr name="Freeform 2" id="2"/>
          <p:cNvSpPr/>
          <p:nvPr/>
        </p:nvSpPr>
        <p:spPr>
          <a:xfrm flipH="false" flipV="false" rot="0">
            <a:off x="368156" y="4078091"/>
            <a:ext cx="5676514" cy="5676514"/>
          </a:xfrm>
          <a:custGeom>
            <a:avLst/>
            <a:gdLst/>
            <a:ahLst/>
            <a:cxnLst/>
            <a:rect r="r" b="b" t="t" l="l"/>
            <a:pathLst>
              <a:path h="5676514" w="5676514">
                <a:moveTo>
                  <a:pt x="0" y="0"/>
                </a:moveTo>
                <a:lnTo>
                  <a:pt x="5676514" y="0"/>
                </a:lnTo>
                <a:lnTo>
                  <a:pt x="5676514" y="5676514"/>
                </a:lnTo>
                <a:lnTo>
                  <a:pt x="0" y="5676514"/>
                </a:lnTo>
                <a:lnTo>
                  <a:pt x="0" y="0"/>
                </a:lnTo>
                <a:close/>
              </a:path>
            </a:pathLst>
          </a:custGeom>
          <a:blipFill>
            <a:blip r:embed="rId2"/>
            <a:stretch>
              <a:fillRect l="0" t="0" r="0" b="0"/>
            </a:stretch>
          </a:blipFill>
        </p:spPr>
      </p:sp>
      <p:sp>
        <p:nvSpPr>
          <p:cNvPr name="Freeform 3" id="3"/>
          <p:cNvSpPr/>
          <p:nvPr/>
        </p:nvSpPr>
        <p:spPr>
          <a:xfrm flipH="false" flipV="false" rot="0">
            <a:off x="6781101" y="1965021"/>
            <a:ext cx="4224259" cy="6340352"/>
          </a:xfrm>
          <a:custGeom>
            <a:avLst/>
            <a:gdLst/>
            <a:ahLst/>
            <a:cxnLst/>
            <a:rect r="r" b="b" t="t" l="l"/>
            <a:pathLst>
              <a:path h="6340352" w="4224259">
                <a:moveTo>
                  <a:pt x="0" y="0"/>
                </a:moveTo>
                <a:lnTo>
                  <a:pt x="4224259" y="0"/>
                </a:lnTo>
                <a:lnTo>
                  <a:pt x="4224259" y="6340352"/>
                </a:lnTo>
                <a:lnTo>
                  <a:pt x="0" y="6340352"/>
                </a:lnTo>
                <a:lnTo>
                  <a:pt x="0" y="0"/>
                </a:lnTo>
                <a:close/>
              </a:path>
            </a:pathLst>
          </a:custGeom>
          <a:blipFill>
            <a:blip r:embed="rId3"/>
            <a:stretch>
              <a:fillRect l="0" t="0" r="0" b="0"/>
            </a:stretch>
          </a:blipFill>
        </p:spPr>
      </p:sp>
      <p:sp>
        <p:nvSpPr>
          <p:cNvPr name="TextBox 4" id="4"/>
          <p:cNvSpPr txBox="true"/>
          <p:nvPr/>
        </p:nvSpPr>
        <p:spPr>
          <a:xfrm rot="0">
            <a:off x="11397811" y="1869771"/>
            <a:ext cx="6339211" cy="1620566"/>
          </a:xfrm>
          <a:prstGeom prst="rect">
            <a:avLst/>
          </a:prstGeom>
        </p:spPr>
        <p:txBody>
          <a:bodyPr anchor="t" rtlCol="false" tIns="0" lIns="0" bIns="0" rIns="0">
            <a:spAutoFit/>
          </a:bodyPr>
          <a:lstStyle/>
          <a:p>
            <a:pPr algn="l" marL="654237" indent="-327119" lvl="1">
              <a:lnSpc>
                <a:spcPts val="4242"/>
              </a:lnSpc>
              <a:spcBef>
                <a:spcPct val="0"/>
              </a:spcBef>
              <a:buFont typeface="Arial"/>
              <a:buChar char="•"/>
            </a:pPr>
            <a:r>
              <a:rPr lang="en-US" sz="3030" i="true" spc="90">
                <a:solidFill>
                  <a:srgbClr val="FFFFFF"/>
                </a:solidFill>
                <a:latin typeface="Poppins Italics"/>
                <a:ea typeface="Poppins Italics"/>
                <a:cs typeface="Poppins Italics"/>
                <a:sym typeface="Poppins Italics"/>
              </a:rPr>
              <a:t>you can grab and move object in the enviroment using telecinesis.</a:t>
            </a:r>
          </a:p>
        </p:txBody>
      </p:sp>
      <p:sp>
        <p:nvSpPr>
          <p:cNvPr name="TextBox 5" id="5"/>
          <p:cNvSpPr txBox="true"/>
          <p:nvPr/>
        </p:nvSpPr>
        <p:spPr>
          <a:xfrm rot="0">
            <a:off x="11397811" y="3671312"/>
            <a:ext cx="6339211" cy="2154661"/>
          </a:xfrm>
          <a:prstGeom prst="rect">
            <a:avLst/>
          </a:prstGeom>
        </p:spPr>
        <p:txBody>
          <a:bodyPr anchor="t" rtlCol="false" tIns="0" lIns="0" bIns="0" rIns="0">
            <a:spAutoFit/>
          </a:bodyPr>
          <a:lstStyle/>
          <a:p>
            <a:pPr algn="l" marL="654237" indent="-327119" lvl="1">
              <a:lnSpc>
                <a:spcPts val="4242"/>
              </a:lnSpc>
              <a:spcBef>
                <a:spcPct val="0"/>
              </a:spcBef>
              <a:buFont typeface="Arial"/>
              <a:buChar char="•"/>
            </a:pPr>
            <a:r>
              <a:rPr lang="en-US" sz="3030" i="true" spc="90">
                <a:solidFill>
                  <a:srgbClr val="FFFFFF"/>
                </a:solidFill>
                <a:latin typeface="Poppins Italics"/>
                <a:ea typeface="Poppins Italics"/>
                <a:cs typeface="Poppins Italics"/>
                <a:sym typeface="Poppins Italics"/>
              </a:rPr>
              <a:t>you can rotate objects in the enviroment by hold the right mouse button and moving mouse.</a:t>
            </a:r>
          </a:p>
        </p:txBody>
      </p:sp>
      <p:sp>
        <p:nvSpPr>
          <p:cNvPr name="TextBox 6" id="6"/>
          <p:cNvSpPr txBox="true"/>
          <p:nvPr/>
        </p:nvSpPr>
        <p:spPr>
          <a:xfrm rot="0">
            <a:off x="11397811" y="6006949"/>
            <a:ext cx="6339211" cy="1620566"/>
          </a:xfrm>
          <a:prstGeom prst="rect">
            <a:avLst/>
          </a:prstGeom>
        </p:spPr>
        <p:txBody>
          <a:bodyPr anchor="t" rtlCol="false" tIns="0" lIns="0" bIns="0" rIns="0">
            <a:spAutoFit/>
          </a:bodyPr>
          <a:lstStyle/>
          <a:p>
            <a:pPr algn="l" marL="654237" indent="-327119" lvl="1">
              <a:lnSpc>
                <a:spcPts val="4242"/>
              </a:lnSpc>
              <a:spcBef>
                <a:spcPct val="0"/>
              </a:spcBef>
              <a:buFont typeface="Arial"/>
              <a:buChar char="•"/>
            </a:pPr>
            <a:r>
              <a:rPr lang="en-US" sz="3030" i="true" spc="90">
                <a:solidFill>
                  <a:srgbClr val="FFFFFF"/>
                </a:solidFill>
                <a:latin typeface="Poppins Italics"/>
                <a:ea typeface="Poppins Italics"/>
                <a:cs typeface="Poppins Italics"/>
                <a:sym typeface="Poppins Italics"/>
              </a:rPr>
              <a:t>you can shoot objects in the enviroment by pressing left mouse button.</a:t>
            </a:r>
          </a:p>
        </p:txBody>
      </p:sp>
      <p:sp>
        <p:nvSpPr>
          <p:cNvPr name="TextBox 7" id="7"/>
          <p:cNvSpPr txBox="true"/>
          <p:nvPr/>
        </p:nvSpPr>
        <p:spPr>
          <a:xfrm rot="0">
            <a:off x="6781101" y="8324423"/>
            <a:ext cx="11443114" cy="552376"/>
          </a:xfrm>
          <a:prstGeom prst="rect">
            <a:avLst/>
          </a:prstGeom>
        </p:spPr>
        <p:txBody>
          <a:bodyPr anchor="t" rtlCol="false" tIns="0" lIns="0" bIns="0" rIns="0">
            <a:spAutoFit/>
          </a:bodyPr>
          <a:lstStyle/>
          <a:p>
            <a:pPr algn="l">
              <a:lnSpc>
                <a:spcPts val="4242"/>
              </a:lnSpc>
              <a:spcBef>
                <a:spcPct val="0"/>
              </a:spcBef>
            </a:pPr>
            <a:r>
              <a:rPr lang="en-US" sz="3030" i="true" spc="90">
                <a:solidFill>
                  <a:srgbClr val="FFFFFF"/>
                </a:solidFill>
                <a:latin typeface="Poppins Italics"/>
                <a:ea typeface="Poppins Italics"/>
                <a:cs typeface="Poppins Italics"/>
                <a:sym typeface="Poppins Italics"/>
              </a:rPr>
              <a:t>by telecinesis you can resolve environment issues too.</a:t>
            </a:r>
          </a:p>
        </p:txBody>
      </p:sp>
      <p:sp>
        <p:nvSpPr>
          <p:cNvPr name="TextBox 8" id="8"/>
          <p:cNvSpPr txBox="true"/>
          <p:nvPr/>
        </p:nvSpPr>
        <p:spPr>
          <a:xfrm rot="0">
            <a:off x="232800" y="1869771"/>
            <a:ext cx="6339211" cy="2154661"/>
          </a:xfrm>
          <a:prstGeom prst="rect">
            <a:avLst/>
          </a:prstGeom>
        </p:spPr>
        <p:txBody>
          <a:bodyPr anchor="t" rtlCol="false" tIns="0" lIns="0" bIns="0" rIns="0">
            <a:spAutoFit/>
          </a:bodyPr>
          <a:lstStyle/>
          <a:p>
            <a:pPr algn="l">
              <a:lnSpc>
                <a:spcPts val="4242"/>
              </a:lnSpc>
              <a:spcBef>
                <a:spcPct val="0"/>
              </a:spcBef>
            </a:pPr>
            <a:r>
              <a:rPr lang="en-US" sz="3030" i="true" spc="90">
                <a:solidFill>
                  <a:srgbClr val="FFFFFF"/>
                </a:solidFill>
                <a:latin typeface="Poppins Italics"/>
                <a:ea typeface="Poppins Italics"/>
                <a:cs typeface="Poppins Italics"/>
                <a:sym typeface="Poppins Italics"/>
              </a:rPr>
              <a:t>SKILL CHECKS allow the player to solve environmental problems by winning skill check 3 times consecutively.</a:t>
            </a:r>
          </a:p>
        </p:txBody>
      </p:sp>
      <p:sp>
        <p:nvSpPr>
          <p:cNvPr name="TextBox 9" id="9"/>
          <p:cNvSpPr txBox="true"/>
          <p:nvPr/>
        </p:nvSpPr>
        <p:spPr>
          <a:xfrm rot="0">
            <a:off x="4259647" y="294550"/>
            <a:ext cx="10307770" cy="1398161"/>
          </a:xfrm>
          <a:prstGeom prst="rect">
            <a:avLst/>
          </a:prstGeom>
        </p:spPr>
        <p:txBody>
          <a:bodyPr anchor="t" rtlCol="false" tIns="0" lIns="0" bIns="0" rIns="0">
            <a:spAutoFit/>
          </a:bodyPr>
          <a:lstStyle/>
          <a:p>
            <a:pPr algn="ctr">
              <a:lnSpc>
                <a:spcPts val="10352"/>
              </a:lnSpc>
            </a:pPr>
            <a:r>
              <a:rPr lang="en-US" b="true" sz="10564">
                <a:solidFill>
                  <a:srgbClr val="FFFFFF"/>
                </a:solidFill>
                <a:latin typeface="Bebas Neue Bold"/>
                <a:ea typeface="Bebas Neue Bold"/>
                <a:cs typeface="Bebas Neue Bold"/>
                <a:sym typeface="Bebas Neue Bold"/>
              </a:rPr>
              <a:t>GAMEPLAY - MECHANICS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2391490" y="1362745"/>
            <a:ext cx="2068104" cy="733787"/>
            <a:chOff x="0" y="0"/>
            <a:chExt cx="1045488" cy="370951"/>
          </a:xfrm>
        </p:grpSpPr>
        <p:sp>
          <p:nvSpPr>
            <p:cNvPr name="Freeform 3" id="3"/>
            <p:cNvSpPr/>
            <p:nvPr/>
          </p:nvSpPr>
          <p:spPr>
            <a:xfrm flipH="false" flipV="false" rot="0">
              <a:off x="0" y="0"/>
              <a:ext cx="1045488" cy="370951"/>
            </a:xfrm>
            <a:custGeom>
              <a:avLst/>
              <a:gdLst/>
              <a:ahLst/>
              <a:cxnLst/>
              <a:rect r="r" b="b" t="t" l="l"/>
              <a:pathLst>
                <a:path h="370951" w="1045488">
                  <a:moveTo>
                    <a:pt x="522744" y="0"/>
                  </a:moveTo>
                  <a:cubicBezTo>
                    <a:pt x="234041" y="0"/>
                    <a:pt x="0" y="83040"/>
                    <a:pt x="0" y="185476"/>
                  </a:cubicBezTo>
                  <a:cubicBezTo>
                    <a:pt x="0" y="287911"/>
                    <a:pt x="234041" y="370951"/>
                    <a:pt x="522744" y="370951"/>
                  </a:cubicBezTo>
                  <a:cubicBezTo>
                    <a:pt x="811448" y="370951"/>
                    <a:pt x="1045488" y="287911"/>
                    <a:pt x="1045488" y="185476"/>
                  </a:cubicBezTo>
                  <a:cubicBezTo>
                    <a:pt x="1045488" y="83040"/>
                    <a:pt x="811448" y="0"/>
                    <a:pt x="522744" y="0"/>
                  </a:cubicBezTo>
                  <a:close/>
                </a:path>
              </a:pathLst>
            </a:custGeom>
            <a:solidFill>
              <a:srgbClr val="FB6C3C"/>
            </a:solidFill>
            <a:ln cap="sq">
              <a:noFill/>
              <a:prstDash val="solid"/>
              <a:miter/>
            </a:ln>
          </p:spPr>
        </p:sp>
        <p:sp>
          <p:nvSpPr>
            <p:cNvPr name="TextBox 4" id="4"/>
            <p:cNvSpPr txBox="true"/>
            <p:nvPr/>
          </p:nvSpPr>
          <p:spPr>
            <a:xfrm>
              <a:off x="98015" y="-12848"/>
              <a:ext cx="849459" cy="349023"/>
            </a:xfrm>
            <a:prstGeom prst="rect">
              <a:avLst/>
            </a:prstGeom>
          </p:spPr>
          <p:txBody>
            <a:bodyPr anchor="ctr" rtlCol="false" tIns="32228" lIns="32228" bIns="32228" rIns="32228"/>
            <a:lstStyle/>
            <a:p>
              <a:pPr algn="ctr">
                <a:lnSpc>
                  <a:spcPts val="3552"/>
                </a:lnSpc>
              </a:pPr>
              <a:r>
                <a:rPr lang="en-US" b="true" sz="2537">
                  <a:solidFill>
                    <a:srgbClr val="000000"/>
                  </a:solidFill>
                  <a:latin typeface="DM Sans Bold"/>
                  <a:ea typeface="DM Sans Bold"/>
                  <a:cs typeface="DM Sans Bold"/>
                  <a:sym typeface="DM Sans Bold"/>
                </a:rPr>
                <a:t>START</a:t>
              </a:r>
            </a:p>
          </p:txBody>
        </p:sp>
      </p:grpSp>
      <p:grpSp>
        <p:nvGrpSpPr>
          <p:cNvPr name="Group 5" id="5"/>
          <p:cNvGrpSpPr/>
          <p:nvPr/>
        </p:nvGrpSpPr>
        <p:grpSpPr>
          <a:xfrm rot="0">
            <a:off x="8294942" y="1437963"/>
            <a:ext cx="3171268" cy="1828213"/>
            <a:chOff x="0" y="0"/>
            <a:chExt cx="1615534" cy="931343"/>
          </a:xfrm>
        </p:grpSpPr>
        <p:sp>
          <p:nvSpPr>
            <p:cNvPr name="Freeform 6" id="6"/>
            <p:cNvSpPr/>
            <p:nvPr/>
          </p:nvSpPr>
          <p:spPr>
            <a:xfrm flipH="false" flipV="false" rot="0">
              <a:off x="0" y="0"/>
              <a:ext cx="1615534" cy="931343"/>
            </a:xfrm>
            <a:custGeom>
              <a:avLst/>
              <a:gdLst/>
              <a:ahLst/>
              <a:cxnLst/>
              <a:rect r="r" b="b" t="t" l="l"/>
              <a:pathLst>
                <a:path h="931343" w="1615534">
                  <a:moveTo>
                    <a:pt x="0" y="0"/>
                  </a:moveTo>
                  <a:lnTo>
                    <a:pt x="1615534" y="0"/>
                  </a:lnTo>
                  <a:lnTo>
                    <a:pt x="1615534" y="931343"/>
                  </a:lnTo>
                  <a:lnTo>
                    <a:pt x="0" y="931343"/>
                  </a:lnTo>
                  <a:close/>
                </a:path>
              </a:pathLst>
            </a:custGeom>
            <a:solidFill>
              <a:srgbClr val="DFD3F9"/>
            </a:solidFill>
            <a:ln cap="sq">
              <a:noFill/>
              <a:prstDash val="solid"/>
              <a:miter/>
            </a:ln>
          </p:spPr>
        </p:sp>
        <p:sp>
          <p:nvSpPr>
            <p:cNvPr name="TextBox 7" id="7"/>
            <p:cNvSpPr txBox="true"/>
            <p:nvPr/>
          </p:nvSpPr>
          <p:spPr>
            <a:xfrm>
              <a:off x="0" y="-38100"/>
              <a:ext cx="1615534" cy="969443"/>
            </a:xfrm>
            <a:prstGeom prst="rect">
              <a:avLst/>
            </a:prstGeom>
          </p:spPr>
          <p:txBody>
            <a:bodyPr anchor="ctr" rtlCol="false" tIns="80570" lIns="80570" bIns="80570" rIns="80570"/>
            <a:lstStyle/>
            <a:p>
              <a:pPr algn="ctr">
                <a:lnSpc>
                  <a:spcPts val="2664"/>
                </a:lnSpc>
              </a:pPr>
            </a:p>
            <a:p>
              <a:pPr algn="ctr">
                <a:lnSpc>
                  <a:spcPts val="2664"/>
                </a:lnSpc>
              </a:pPr>
              <a:r>
                <a:rPr lang="en-US" sz="1903">
                  <a:solidFill>
                    <a:srgbClr val="000000"/>
                  </a:solidFill>
                  <a:latin typeface="DM Sans"/>
                  <a:ea typeface="DM Sans"/>
                  <a:cs typeface="DM Sans"/>
                  <a:sym typeface="DM Sans"/>
                </a:rPr>
                <a:t>FOREST MYCELIUM NOTIFIES PROBLEM TO PLAYER</a:t>
              </a:r>
            </a:p>
            <a:p>
              <a:pPr algn="ctr">
                <a:lnSpc>
                  <a:spcPts val="2664"/>
                </a:lnSpc>
              </a:pPr>
            </a:p>
          </p:txBody>
        </p:sp>
      </p:grpSp>
      <p:sp>
        <p:nvSpPr>
          <p:cNvPr name="AutoShape 8" id="8"/>
          <p:cNvSpPr/>
          <p:nvPr/>
        </p:nvSpPr>
        <p:spPr>
          <a:xfrm>
            <a:off x="3425542" y="2096532"/>
            <a:ext cx="4869400" cy="255537"/>
          </a:xfrm>
          <a:prstGeom prst="line">
            <a:avLst/>
          </a:prstGeom>
          <a:ln cap="rnd" w="28575">
            <a:solidFill>
              <a:srgbClr val="000000"/>
            </a:solidFill>
            <a:prstDash val="solid"/>
            <a:headEnd type="none" len="sm" w="sm"/>
            <a:tailEnd type="arrow" len="sm" w="med"/>
          </a:ln>
        </p:spPr>
      </p:sp>
      <p:grpSp>
        <p:nvGrpSpPr>
          <p:cNvPr name="Group 9" id="9"/>
          <p:cNvGrpSpPr/>
          <p:nvPr/>
        </p:nvGrpSpPr>
        <p:grpSpPr>
          <a:xfrm rot="0">
            <a:off x="8789822" y="3557364"/>
            <a:ext cx="2181506" cy="1145635"/>
            <a:chOff x="0" y="0"/>
            <a:chExt cx="857369" cy="450254"/>
          </a:xfrm>
        </p:grpSpPr>
        <p:sp>
          <p:nvSpPr>
            <p:cNvPr name="Freeform 10" id="10"/>
            <p:cNvSpPr/>
            <p:nvPr/>
          </p:nvSpPr>
          <p:spPr>
            <a:xfrm flipH="false" flipV="false" rot="0">
              <a:off x="0" y="0"/>
              <a:ext cx="857369" cy="450254"/>
            </a:xfrm>
            <a:custGeom>
              <a:avLst/>
              <a:gdLst/>
              <a:ahLst/>
              <a:cxnLst/>
              <a:rect r="r" b="b" t="t" l="l"/>
              <a:pathLst>
                <a:path h="450254" w="857369">
                  <a:moveTo>
                    <a:pt x="0" y="0"/>
                  </a:moveTo>
                  <a:lnTo>
                    <a:pt x="857369" y="0"/>
                  </a:lnTo>
                  <a:lnTo>
                    <a:pt x="857369" y="450254"/>
                  </a:lnTo>
                  <a:lnTo>
                    <a:pt x="0" y="450254"/>
                  </a:lnTo>
                  <a:close/>
                </a:path>
              </a:pathLst>
            </a:custGeom>
            <a:solidFill>
              <a:srgbClr val="DFD3F9"/>
            </a:solidFill>
            <a:ln cap="sq">
              <a:noFill/>
              <a:prstDash val="solid"/>
              <a:miter/>
            </a:ln>
          </p:spPr>
        </p:sp>
        <p:sp>
          <p:nvSpPr>
            <p:cNvPr name="TextBox 11" id="11"/>
            <p:cNvSpPr txBox="true"/>
            <p:nvPr/>
          </p:nvSpPr>
          <p:spPr>
            <a:xfrm>
              <a:off x="0" y="-38100"/>
              <a:ext cx="857369" cy="488354"/>
            </a:xfrm>
            <a:prstGeom prst="rect">
              <a:avLst/>
            </a:prstGeom>
          </p:spPr>
          <p:txBody>
            <a:bodyPr anchor="ctr" rtlCol="false" tIns="80570" lIns="80570" bIns="80570" rIns="80570"/>
            <a:lstStyle/>
            <a:p>
              <a:pPr algn="ctr">
                <a:lnSpc>
                  <a:spcPts val="2664"/>
                </a:lnSpc>
              </a:pPr>
              <a:r>
                <a:rPr lang="en-US" sz="1903">
                  <a:solidFill>
                    <a:srgbClr val="000000"/>
                  </a:solidFill>
                  <a:latin typeface="DM Sans"/>
                  <a:ea typeface="DM Sans"/>
                  <a:cs typeface="DM Sans"/>
                  <a:sym typeface="DM Sans"/>
                </a:rPr>
                <a:t>FOLLOW BATTERFLIES OR FIREFLIES</a:t>
              </a:r>
            </a:p>
          </p:txBody>
        </p:sp>
      </p:grpSp>
      <p:grpSp>
        <p:nvGrpSpPr>
          <p:cNvPr name="Group 12" id="12"/>
          <p:cNvGrpSpPr/>
          <p:nvPr/>
        </p:nvGrpSpPr>
        <p:grpSpPr>
          <a:xfrm rot="0">
            <a:off x="8846524" y="6232289"/>
            <a:ext cx="2089543" cy="1699557"/>
            <a:chOff x="0" y="0"/>
            <a:chExt cx="812800" cy="661101"/>
          </a:xfrm>
        </p:grpSpPr>
        <p:sp>
          <p:nvSpPr>
            <p:cNvPr name="Freeform 13" id="13"/>
            <p:cNvSpPr/>
            <p:nvPr/>
          </p:nvSpPr>
          <p:spPr>
            <a:xfrm flipH="false" flipV="false" rot="0">
              <a:off x="0" y="0"/>
              <a:ext cx="812800" cy="661101"/>
            </a:xfrm>
            <a:custGeom>
              <a:avLst/>
              <a:gdLst/>
              <a:ahLst/>
              <a:cxnLst/>
              <a:rect r="r" b="b" t="t" l="l"/>
              <a:pathLst>
                <a:path h="661101" w="812800">
                  <a:moveTo>
                    <a:pt x="406400" y="0"/>
                  </a:moveTo>
                  <a:lnTo>
                    <a:pt x="812800" y="330551"/>
                  </a:lnTo>
                  <a:lnTo>
                    <a:pt x="406400" y="661101"/>
                  </a:lnTo>
                  <a:lnTo>
                    <a:pt x="0" y="330551"/>
                  </a:lnTo>
                  <a:lnTo>
                    <a:pt x="406400" y="0"/>
                  </a:lnTo>
                  <a:close/>
                </a:path>
              </a:pathLst>
            </a:custGeom>
            <a:solidFill>
              <a:srgbClr val="68B6FF"/>
            </a:solidFill>
            <a:ln cap="sq">
              <a:noFill/>
              <a:prstDash val="solid"/>
              <a:miter/>
            </a:ln>
          </p:spPr>
        </p:sp>
        <p:sp>
          <p:nvSpPr>
            <p:cNvPr name="TextBox 14" id="14"/>
            <p:cNvSpPr txBox="true"/>
            <p:nvPr/>
          </p:nvSpPr>
          <p:spPr>
            <a:xfrm>
              <a:off x="139700" y="75527"/>
              <a:ext cx="533400" cy="471948"/>
            </a:xfrm>
            <a:prstGeom prst="rect">
              <a:avLst/>
            </a:prstGeom>
          </p:spPr>
          <p:txBody>
            <a:bodyPr anchor="ctr" rtlCol="false" tIns="80570" lIns="80570" bIns="80570" rIns="80570"/>
            <a:lstStyle/>
            <a:p>
              <a:pPr algn="ctr">
                <a:lnSpc>
                  <a:spcPts val="2664"/>
                </a:lnSpc>
              </a:pPr>
              <a:r>
                <a:rPr lang="en-US" sz="1903">
                  <a:solidFill>
                    <a:srgbClr val="000000"/>
                  </a:solidFill>
                  <a:latin typeface="DM Sans"/>
                  <a:ea typeface="DM Sans"/>
                  <a:cs typeface="DM Sans"/>
                  <a:sym typeface="DM Sans"/>
                </a:rPr>
                <a:t>success ??</a:t>
              </a:r>
            </a:p>
          </p:txBody>
        </p:sp>
      </p:grpSp>
      <p:grpSp>
        <p:nvGrpSpPr>
          <p:cNvPr name="Group 15" id="15"/>
          <p:cNvGrpSpPr/>
          <p:nvPr/>
        </p:nvGrpSpPr>
        <p:grpSpPr>
          <a:xfrm rot="0">
            <a:off x="8846524" y="8888206"/>
            <a:ext cx="2068104" cy="740189"/>
            <a:chOff x="0" y="0"/>
            <a:chExt cx="770548" cy="275784"/>
          </a:xfrm>
        </p:grpSpPr>
        <p:sp>
          <p:nvSpPr>
            <p:cNvPr name="Freeform 16" id="16"/>
            <p:cNvSpPr/>
            <p:nvPr/>
          </p:nvSpPr>
          <p:spPr>
            <a:xfrm flipH="false" flipV="false" rot="0">
              <a:off x="0" y="0"/>
              <a:ext cx="770548" cy="275784"/>
            </a:xfrm>
            <a:custGeom>
              <a:avLst/>
              <a:gdLst/>
              <a:ahLst/>
              <a:cxnLst/>
              <a:rect r="r" b="b" t="t" l="l"/>
              <a:pathLst>
                <a:path h="275784" w="770548">
                  <a:moveTo>
                    <a:pt x="385274" y="0"/>
                  </a:moveTo>
                  <a:cubicBezTo>
                    <a:pt x="172493" y="0"/>
                    <a:pt x="0" y="61736"/>
                    <a:pt x="0" y="137892"/>
                  </a:cubicBezTo>
                  <a:cubicBezTo>
                    <a:pt x="0" y="214048"/>
                    <a:pt x="172493" y="275784"/>
                    <a:pt x="385274" y="275784"/>
                  </a:cubicBezTo>
                  <a:cubicBezTo>
                    <a:pt x="598055" y="275784"/>
                    <a:pt x="770548" y="214048"/>
                    <a:pt x="770548" y="137892"/>
                  </a:cubicBezTo>
                  <a:cubicBezTo>
                    <a:pt x="770548" y="61736"/>
                    <a:pt x="598055" y="0"/>
                    <a:pt x="385274" y="0"/>
                  </a:cubicBezTo>
                  <a:close/>
                </a:path>
              </a:pathLst>
            </a:custGeom>
            <a:solidFill>
              <a:srgbClr val="FB6C3C"/>
            </a:solidFill>
            <a:ln cap="sq">
              <a:noFill/>
              <a:prstDash val="solid"/>
              <a:miter/>
            </a:ln>
          </p:spPr>
        </p:sp>
        <p:sp>
          <p:nvSpPr>
            <p:cNvPr name="TextBox 17" id="17"/>
            <p:cNvSpPr txBox="true"/>
            <p:nvPr/>
          </p:nvSpPr>
          <p:spPr>
            <a:xfrm>
              <a:off x="72239" y="-21770"/>
              <a:ext cx="626070" cy="271700"/>
            </a:xfrm>
            <a:prstGeom prst="rect">
              <a:avLst/>
            </a:prstGeom>
          </p:spPr>
          <p:txBody>
            <a:bodyPr anchor="ctr" rtlCol="false" tIns="80570" lIns="80570" bIns="80570" rIns="80570"/>
            <a:lstStyle/>
            <a:p>
              <a:pPr algn="ctr">
                <a:lnSpc>
                  <a:spcPts val="3552"/>
                </a:lnSpc>
              </a:pPr>
              <a:r>
                <a:rPr lang="en-US" sz="2537">
                  <a:solidFill>
                    <a:srgbClr val="000000"/>
                  </a:solidFill>
                  <a:latin typeface="DM Sans"/>
                  <a:ea typeface="DM Sans"/>
                  <a:cs typeface="DM Sans"/>
                  <a:sym typeface="DM Sans"/>
                </a:rPr>
                <a:t>YOU LOST</a:t>
              </a:r>
            </a:p>
          </p:txBody>
        </p:sp>
      </p:grpSp>
      <p:grpSp>
        <p:nvGrpSpPr>
          <p:cNvPr name="Group 18" id="18"/>
          <p:cNvGrpSpPr/>
          <p:nvPr/>
        </p:nvGrpSpPr>
        <p:grpSpPr>
          <a:xfrm rot="0">
            <a:off x="8804110" y="5179249"/>
            <a:ext cx="2181506" cy="835339"/>
            <a:chOff x="0" y="0"/>
            <a:chExt cx="857369" cy="328302"/>
          </a:xfrm>
        </p:grpSpPr>
        <p:sp>
          <p:nvSpPr>
            <p:cNvPr name="Freeform 19" id="19"/>
            <p:cNvSpPr/>
            <p:nvPr/>
          </p:nvSpPr>
          <p:spPr>
            <a:xfrm flipH="false" flipV="false" rot="0">
              <a:off x="0" y="0"/>
              <a:ext cx="857369" cy="328302"/>
            </a:xfrm>
            <a:custGeom>
              <a:avLst/>
              <a:gdLst/>
              <a:ahLst/>
              <a:cxnLst/>
              <a:rect r="r" b="b" t="t" l="l"/>
              <a:pathLst>
                <a:path h="328302" w="857369">
                  <a:moveTo>
                    <a:pt x="0" y="0"/>
                  </a:moveTo>
                  <a:lnTo>
                    <a:pt x="857369" y="0"/>
                  </a:lnTo>
                  <a:lnTo>
                    <a:pt x="857369" y="328302"/>
                  </a:lnTo>
                  <a:lnTo>
                    <a:pt x="0" y="328302"/>
                  </a:lnTo>
                  <a:close/>
                </a:path>
              </a:pathLst>
            </a:custGeom>
            <a:solidFill>
              <a:srgbClr val="DFD3F9"/>
            </a:solidFill>
            <a:ln cap="sq">
              <a:noFill/>
              <a:prstDash val="solid"/>
              <a:miter/>
            </a:ln>
          </p:spPr>
        </p:sp>
        <p:sp>
          <p:nvSpPr>
            <p:cNvPr name="TextBox 20" id="20"/>
            <p:cNvSpPr txBox="true"/>
            <p:nvPr/>
          </p:nvSpPr>
          <p:spPr>
            <a:xfrm>
              <a:off x="0" y="-38100"/>
              <a:ext cx="857369" cy="366402"/>
            </a:xfrm>
            <a:prstGeom prst="rect">
              <a:avLst/>
            </a:prstGeom>
          </p:spPr>
          <p:txBody>
            <a:bodyPr anchor="ctr" rtlCol="false" tIns="80570" lIns="80570" bIns="80570" rIns="80570"/>
            <a:lstStyle/>
            <a:p>
              <a:pPr algn="ctr">
                <a:lnSpc>
                  <a:spcPts val="2664"/>
                </a:lnSpc>
              </a:pPr>
              <a:r>
                <a:rPr lang="en-US" sz="1903">
                  <a:solidFill>
                    <a:srgbClr val="000000"/>
                  </a:solidFill>
                  <a:latin typeface="DM Sans"/>
                  <a:ea typeface="DM Sans"/>
                  <a:cs typeface="DM Sans"/>
                  <a:sym typeface="DM Sans"/>
                </a:rPr>
                <a:t>PERFORM 3 SKILL CHECKS</a:t>
              </a:r>
            </a:p>
          </p:txBody>
        </p:sp>
      </p:grpSp>
      <p:sp>
        <p:nvSpPr>
          <p:cNvPr name="AutoShape 21" id="21"/>
          <p:cNvSpPr/>
          <p:nvPr/>
        </p:nvSpPr>
        <p:spPr>
          <a:xfrm>
            <a:off x="9880576" y="4702999"/>
            <a:ext cx="14288" cy="476250"/>
          </a:xfrm>
          <a:prstGeom prst="line">
            <a:avLst/>
          </a:prstGeom>
          <a:ln cap="rnd" w="28575">
            <a:solidFill>
              <a:srgbClr val="ACB8C0"/>
            </a:solidFill>
            <a:prstDash val="solid"/>
            <a:headEnd type="none" len="sm" w="sm"/>
            <a:tailEnd type="arrow" len="sm" w="med"/>
          </a:ln>
        </p:spPr>
      </p:sp>
      <p:sp>
        <p:nvSpPr>
          <p:cNvPr name="AutoShape 22" id="22"/>
          <p:cNvSpPr/>
          <p:nvPr/>
        </p:nvSpPr>
        <p:spPr>
          <a:xfrm>
            <a:off x="9880576" y="3266176"/>
            <a:ext cx="0" cy="291188"/>
          </a:xfrm>
          <a:prstGeom prst="line">
            <a:avLst/>
          </a:prstGeom>
          <a:ln cap="rnd" w="28575">
            <a:solidFill>
              <a:srgbClr val="000000"/>
            </a:solidFill>
            <a:prstDash val="solid"/>
            <a:headEnd type="none" len="sm" w="sm"/>
            <a:tailEnd type="arrow" len="sm" w="med"/>
          </a:ln>
        </p:spPr>
      </p:sp>
      <p:sp>
        <p:nvSpPr>
          <p:cNvPr name="AutoShape 23" id="23"/>
          <p:cNvSpPr/>
          <p:nvPr/>
        </p:nvSpPr>
        <p:spPr>
          <a:xfrm flipH="true">
            <a:off x="9891295" y="6014588"/>
            <a:ext cx="3568" cy="217701"/>
          </a:xfrm>
          <a:prstGeom prst="line">
            <a:avLst/>
          </a:prstGeom>
          <a:ln cap="rnd" w="28575">
            <a:solidFill>
              <a:srgbClr val="ACB8C0"/>
            </a:solidFill>
            <a:prstDash val="solid"/>
            <a:headEnd type="none" len="sm" w="sm"/>
            <a:tailEnd type="arrow" len="sm" w="med"/>
          </a:ln>
        </p:spPr>
      </p:sp>
      <p:sp>
        <p:nvSpPr>
          <p:cNvPr name="AutoShape 24" id="24"/>
          <p:cNvSpPr/>
          <p:nvPr/>
        </p:nvSpPr>
        <p:spPr>
          <a:xfrm flipV="true">
            <a:off x="10936067" y="7082067"/>
            <a:ext cx="719031" cy="0"/>
          </a:xfrm>
          <a:prstGeom prst="line">
            <a:avLst/>
          </a:prstGeom>
          <a:ln cap="rnd" w="28575">
            <a:solidFill>
              <a:srgbClr val="ACB8C0"/>
            </a:solidFill>
            <a:prstDash val="solid"/>
            <a:headEnd type="none" len="sm" w="sm"/>
            <a:tailEnd type="arrow" len="sm" w="med"/>
          </a:ln>
        </p:spPr>
      </p:sp>
      <p:grpSp>
        <p:nvGrpSpPr>
          <p:cNvPr name="Group 25" id="25"/>
          <p:cNvGrpSpPr/>
          <p:nvPr/>
        </p:nvGrpSpPr>
        <p:grpSpPr>
          <a:xfrm rot="0">
            <a:off x="11655097" y="6842625"/>
            <a:ext cx="698008" cy="478885"/>
            <a:chOff x="0" y="0"/>
            <a:chExt cx="274329" cy="188210"/>
          </a:xfrm>
        </p:grpSpPr>
        <p:sp>
          <p:nvSpPr>
            <p:cNvPr name="Freeform 26" id="26"/>
            <p:cNvSpPr/>
            <p:nvPr/>
          </p:nvSpPr>
          <p:spPr>
            <a:xfrm flipH="false" flipV="false" rot="0">
              <a:off x="0" y="0"/>
              <a:ext cx="274329" cy="188210"/>
            </a:xfrm>
            <a:custGeom>
              <a:avLst/>
              <a:gdLst/>
              <a:ahLst/>
              <a:cxnLst/>
              <a:rect r="r" b="b" t="t" l="l"/>
              <a:pathLst>
                <a:path h="188210" w="274329">
                  <a:moveTo>
                    <a:pt x="0" y="0"/>
                  </a:moveTo>
                  <a:lnTo>
                    <a:pt x="274329" y="0"/>
                  </a:lnTo>
                  <a:lnTo>
                    <a:pt x="274329" y="188210"/>
                  </a:lnTo>
                  <a:lnTo>
                    <a:pt x="0" y="188210"/>
                  </a:lnTo>
                  <a:close/>
                </a:path>
              </a:pathLst>
            </a:custGeom>
            <a:solidFill>
              <a:srgbClr val="DFD3F9"/>
            </a:solidFill>
            <a:ln cap="sq">
              <a:noFill/>
              <a:prstDash val="solid"/>
              <a:miter/>
            </a:ln>
          </p:spPr>
        </p:sp>
        <p:sp>
          <p:nvSpPr>
            <p:cNvPr name="TextBox 27" id="27"/>
            <p:cNvSpPr txBox="true"/>
            <p:nvPr/>
          </p:nvSpPr>
          <p:spPr>
            <a:xfrm>
              <a:off x="0" y="-38100"/>
              <a:ext cx="274329" cy="226310"/>
            </a:xfrm>
            <a:prstGeom prst="rect">
              <a:avLst/>
            </a:prstGeom>
          </p:spPr>
          <p:txBody>
            <a:bodyPr anchor="ctr" rtlCol="false" tIns="80570" lIns="80570" bIns="80570" rIns="80570"/>
            <a:lstStyle/>
            <a:p>
              <a:pPr algn="ctr">
                <a:lnSpc>
                  <a:spcPts val="2664"/>
                </a:lnSpc>
              </a:pPr>
              <a:r>
                <a:rPr lang="en-US" sz="1903">
                  <a:solidFill>
                    <a:srgbClr val="000000"/>
                  </a:solidFill>
                  <a:latin typeface="DM Sans"/>
                  <a:ea typeface="DM Sans"/>
                  <a:cs typeface="DM Sans"/>
                  <a:sym typeface="DM Sans"/>
                </a:rPr>
                <a:t>yes</a:t>
              </a:r>
            </a:p>
          </p:txBody>
        </p:sp>
      </p:grpSp>
      <p:sp>
        <p:nvSpPr>
          <p:cNvPr name="AutoShape 28" id="28"/>
          <p:cNvSpPr/>
          <p:nvPr/>
        </p:nvSpPr>
        <p:spPr>
          <a:xfrm flipH="true" flipV="true">
            <a:off x="11466210" y="2352069"/>
            <a:ext cx="537891" cy="4490555"/>
          </a:xfrm>
          <a:prstGeom prst="line">
            <a:avLst/>
          </a:prstGeom>
          <a:ln cap="rnd" w="28575">
            <a:solidFill>
              <a:srgbClr val="ACB8C0"/>
            </a:solidFill>
            <a:prstDash val="solid"/>
            <a:headEnd type="none" len="sm" w="sm"/>
            <a:tailEnd type="arrow" len="sm" w="med"/>
          </a:ln>
        </p:spPr>
      </p:sp>
      <p:grpSp>
        <p:nvGrpSpPr>
          <p:cNvPr name="Group 29" id="29"/>
          <p:cNvGrpSpPr/>
          <p:nvPr/>
        </p:nvGrpSpPr>
        <p:grpSpPr>
          <a:xfrm rot="0">
            <a:off x="9478533" y="8169971"/>
            <a:ext cx="832660" cy="478885"/>
            <a:chOff x="0" y="0"/>
            <a:chExt cx="327249" cy="188210"/>
          </a:xfrm>
        </p:grpSpPr>
        <p:sp>
          <p:nvSpPr>
            <p:cNvPr name="Freeform 30" id="30"/>
            <p:cNvSpPr/>
            <p:nvPr/>
          </p:nvSpPr>
          <p:spPr>
            <a:xfrm flipH="false" flipV="false" rot="0">
              <a:off x="0" y="0"/>
              <a:ext cx="327249" cy="188210"/>
            </a:xfrm>
            <a:custGeom>
              <a:avLst/>
              <a:gdLst/>
              <a:ahLst/>
              <a:cxnLst/>
              <a:rect r="r" b="b" t="t" l="l"/>
              <a:pathLst>
                <a:path h="188210" w="327249">
                  <a:moveTo>
                    <a:pt x="0" y="0"/>
                  </a:moveTo>
                  <a:lnTo>
                    <a:pt x="327249" y="0"/>
                  </a:lnTo>
                  <a:lnTo>
                    <a:pt x="327249" y="188210"/>
                  </a:lnTo>
                  <a:lnTo>
                    <a:pt x="0" y="188210"/>
                  </a:lnTo>
                  <a:close/>
                </a:path>
              </a:pathLst>
            </a:custGeom>
            <a:solidFill>
              <a:srgbClr val="DFD3F9"/>
            </a:solidFill>
            <a:ln cap="sq">
              <a:noFill/>
              <a:prstDash val="solid"/>
              <a:miter/>
            </a:ln>
          </p:spPr>
        </p:sp>
        <p:sp>
          <p:nvSpPr>
            <p:cNvPr name="TextBox 31" id="31"/>
            <p:cNvSpPr txBox="true"/>
            <p:nvPr/>
          </p:nvSpPr>
          <p:spPr>
            <a:xfrm>
              <a:off x="0" y="-38100"/>
              <a:ext cx="327249" cy="226310"/>
            </a:xfrm>
            <a:prstGeom prst="rect">
              <a:avLst/>
            </a:prstGeom>
          </p:spPr>
          <p:txBody>
            <a:bodyPr anchor="ctr" rtlCol="false" tIns="80570" lIns="80570" bIns="80570" rIns="80570"/>
            <a:lstStyle/>
            <a:p>
              <a:pPr algn="ctr">
                <a:lnSpc>
                  <a:spcPts val="2664"/>
                </a:lnSpc>
              </a:pPr>
              <a:r>
                <a:rPr lang="en-US" sz="1903">
                  <a:solidFill>
                    <a:srgbClr val="000000"/>
                  </a:solidFill>
                  <a:latin typeface="DM Sans"/>
                  <a:ea typeface="DM Sans"/>
                  <a:cs typeface="DM Sans"/>
                  <a:sym typeface="DM Sans"/>
                </a:rPr>
                <a:t>no</a:t>
              </a:r>
            </a:p>
          </p:txBody>
        </p:sp>
      </p:grpSp>
      <p:sp>
        <p:nvSpPr>
          <p:cNvPr name="AutoShape 32" id="32"/>
          <p:cNvSpPr/>
          <p:nvPr/>
        </p:nvSpPr>
        <p:spPr>
          <a:xfrm>
            <a:off x="9891295" y="7931846"/>
            <a:ext cx="3568" cy="238125"/>
          </a:xfrm>
          <a:prstGeom prst="line">
            <a:avLst/>
          </a:prstGeom>
          <a:ln cap="rnd" w="28575">
            <a:solidFill>
              <a:srgbClr val="ACB8C0"/>
            </a:solidFill>
            <a:prstDash val="solid"/>
            <a:headEnd type="none" len="sm" w="sm"/>
            <a:tailEnd type="arrow" len="sm" w="med"/>
          </a:ln>
        </p:spPr>
      </p:sp>
      <p:sp>
        <p:nvSpPr>
          <p:cNvPr name="AutoShape 33" id="33"/>
          <p:cNvSpPr/>
          <p:nvPr/>
        </p:nvSpPr>
        <p:spPr>
          <a:xfrm flipH="true">
            <a:off x="9880576" y="8648856"/>
            <a:ext cx="14288" cy="239350"/>
          </a:xfrm>
          <a:prstGeom prst="line">
            <a:avLst/>
          </a:prstGeom>
          <a:ln cap="rnd" w="28575">
            <a:solidFill>
              <a:srgbClr val="ACB8C0"/>
            </a:solidFill>
            <a:prstDash val="solid"/>
            <a:headEnd type="none" len="sm" w="sm"/>
            <a:tailEnd type="arrow" len="sm" w="med"/>
          </a:ln>
        </p:spPr>
      </p:sp>
      <p:sp>
        <p:nvSpPr>
          <p:cNvPr name="AutoShape 34" id="34"/>
          <p:cNvSpPr/>
          <p:nvPr/>
        </p:nvSpPr>
        <p:spPr>
          <a:xfrm flipH="true">
            <a:off x="2868983" y="9258300"/>
            <a:ext cx="5977540" cy="0"/>
          </a:xfrm>
          <a:prstGeom prst="line">
            <a:avLst/>
          </a:prstGeom>
          <a:ln cap="rnd" w="28575">
            <a:solidFill>
              <a:srgbClr val="ACB8C0"/>
            </a:solidFill>
            <a:prstDash val="solid"/>
            <a:headEnd type="none" len="sm" w="sm"/>
            <a:tailEnd type="arrow" len="sm" w="med"/>
          </a:ln>
        </p:spPr>
      </p:sp>
      <p:grpSp>
        <p:nvGrpSpPr>
          <p:cNvPr name="Group 35" id="35"/>
          <p:cNvGrpSpPr/>
          <p:nvPr/>
        </p:nvGrpSpPr>
        <p:grpSpPr>
          <a:xfrm rot="0">
            <a:off x="687477" y="8840631"/>
            <a:ext cx="2181506" cy="835339"/>
            <a:chOff x="0" y="0"/>
            <a:chExt cx="857369" cy="328302"/>
          </a:xfrm>
        </p:grpSpPr>
        <p:sp>
          <p:nvSpPr>
            <p:cNvPr name="Freeform 36" id="36"/>
            <p:cNvSpPr/>
            <p:nvPr/>
          </p:nvSpPr>
          <p:spPr>
            <a:xfrm flipH="false" flipV="false" rot="0">
              <a:off x="0" y="0"/>
              <a:ext cx="857369" cy="328302"/>
            </a:xfrm>
            <a:custGeom>
              <a:avLst/>
              <a:gdLst/>
              <a:ahLst/>
              <a:cxnLst/>
              <a:rect r="r" b="b" t="t" l="l"/>
              <a:pathLst>
                <a:path h="328302" w="857369">
                  <a:moveTo>
                    <a:pt x="0" y="0"/>
                  </a:moveTo>
                  <a:lnTo>
                    <a:pt x="857369" y="0"/>
                  </a:lnTo>
                  <a:lnTo>
                    <a:pt x="857369" y="328302"/>
                  </a:lnTo>
                  <a:lnTo>
                    <a:pt x="0" y="328302"/>
                  </a:lnTo>
                  <a:close/>
                </a:path>
              </a:pathLst>
            </a:custGeom>
            <a:solidFill>
              <a:srgbClr val="DFD3F9"/>
            </a:solidFill>
            <a:ln cap="sq">
              <a:noFill/>
              <a:prstDash val="solid"/>
              <a:miter/>
            </a:ln>
          </p:spPr>
        </p:sp>
        <p:sp>
          <p:nvSpPr>
            <p:cNvPr name="TextBox 37" id="37"/>
            <p:cNvSpPr txBox="true"/>
            <p:nvPr/>
          </p:nvSpPr>
          <p:spPr>
            <a:xfrm>
              <a:off x="0" y="-38100"/>
              <a:ext cx="857369" cy="366402"/>
            </a:xfrm>
            <a:prstGeom prst="rect">
              <a:avLst/>
            </a:prstGeom>
          </p:spPr>
          <p:txBody>
            <a:bodyPr anchor="ctr" rtlCol="false" tIns="80570" lIns="80570" bIns="80570" rIns="80570"/>
            <a:lstStyle/>
            <a:p>
              <a:pPr algn="ctr">
                <a:lnSpc>
                  <a:spcPts val="2664"/>
                </a:lnSpc>
              </a:pPr>
              <a:r>
                <a:rPr lang="en-US" sz="1903">
                  <a:solidFill>
                    <a:srgbClr val="000000"/>
                  </a:solidFill>
                  <a:latin typeface="DM Sans"/>
                  <a:ea typeface="DM Sans"/>
                  <a:cs typeface="DM Sans"/>
                  <a:sym typeface="DM Sans"/>
                </a:rPr>
                <a:t>RESTART</a:t>
              </a:r>
            </a:p>
          </p:txBody>
        </p:sp>
      </p:grpSp>
      <p:sp>
        <p:nvSpPr>
          <p:cNvPr name="AutoShape 38" id="38"/>
          <p:cNvSpPr/>
          <p:nvPr/>
        </p:nvSpPr>
        <p:spPr>
          <a:xfrm flipV="true">
            <a:off x="1778230" y="1729639"/>
            <a:ext cx="613260" cy="7110992"/>
          </a:xfrm>
          <a:prstGeom prst="line">
            <a:avLst/>
          </a:prstGeom>
          <a:ln cap="rnd" w="28575">
            <a:solidFill>
              <a:srgbClr val="ACB8C0"/>
            </a:solidFill>
            <a:prstDash val="solid"/>
            <a:headEnd type="none" len="sm" w="sm"/>
            <a:tailEnd type="arrow" len="sm" w="med"/>
          </a:ln>
        </p:spPr>
      </p:sp>
      <p:sp>
        <p:nvSpPr>
          <p:cNvPr name="Freeform 39" id="39"/>
          <p:cNvSpPr/>
          <p:nvPr/>
        </p:nvSpPr>
        <p:spPr>
          <a:xfrm flipH="false" flipV="false" rot="0">
            <a:off x="2391490" y="3532876"/>
            <a:ext cx="6196000" cy="4128085"/>
          </a:xfrm>
          <a:custGeom>
            <a:avLst/>
            <a:gdLst/>
            <a:ahLst/>
            <a:cxnLst/>
            <a:rect r="r" b="b" t="t" l="l"/>
            <a:pathLst>
              <a:path h="4128085" w="6196000">
                <a:moveTo>
                  <a:pt x="0" y="0"/>
                </a:moveTo>
                <a:lnTo>
                  <a:pt x="6196000" y="0"/>
                </a:lnTo>
                <a:lnTo>
                  <a:pt x="6196000" y="4128085"/>
                </a:lnTo>
                <a:lnTo>
                  <a:pt x="0" y="4128085"/>
                </a:lnTo>
                <a:lnTo>
                  <a:pt x="0" y="0"/>
                </a:lnTo>
                <a:close/>
              </a:path>
            </a:pathLst>
          </a:custGeom>
          <a:blipFill>
            <a:blip r:embed="rId2"/>
            <a:stretch>
              <a:fillRect l="0" t="0" r="0" b="0"/>
            </a:stretch>
          </a:blipFill>
        </p:spPr>
      </p:sp>
      <p:sp>
        <p:nvSpPr>
          <p:cNvPr name="Freeform 40" id="40"/>
          <p:cNvSpPr/>
          <p:nvPr/>
        </p:nvSpPr>
        <p:spPr>
          <a:xfrm flipH="false" flipV="false" rot="0">
            <a:off x="12372155" y="6580207"/>
            <a:ext cx="5491050" cy="3658412"/>
          </a:xfrm>
          <a:custGeom>
            <a:avLst/>
            <a:gdLst/>
            <a:ahLst/>
            <a:cxnLst/>
            <a:rect r="r" b="b" t="t" l="l"/>
            <a:pathLst>
              <a:path h="3658412" w="5491050">
                <a:moveTo>
                  <a:pt x="0" y="0"/>
                </a:moveTo>
                <a:lnTo>
                  <a:pt x="5491050" y="0"/>
                </a:lnTo>
                <a:lnTo>
                  <a:pt x="5491050" y="3658412"/>
                </a:lnTo>
                <a:lnTo>
                  <a:pt x="0" y="3658412"/>
                </a:lnTo>
                <a:lnTo>
                  <a:pt x="0" y="0"/>
                </a:lnTo>
                <a:close/>
              </a:path>
            </a:pathLst>
          </a:custGeom>
          <a:blipFill>
            <a:blip r:embed="rId3"/>
            <a:stretch>
              <a:fillRect l="0" t="0" r="0" b="0"/>
            </a:stretch>
          </a:blipFill>
        </p:spPr>
      </p:sp>
      <p:sp>
        <p:nvSpPr>
          <p:cNvPr name="TextBox 41" id="41"/>
          <p:cNvSpPr txBox="true"/>
          <p:nvPr/>
        </p:nvSpPr>
        <p:spPr>
          <a:xfrm rot="0">
            <a:off x="13710557" y="1428438"/>
            <a:ext cx="2396019" cy="782320"/>
          </a:xfrm>
          <a:prstGeom prst="rect">
            <a:avLst/>
          </a:prstGeom>
        </p:spPr>
        <p:txBody>
          <a:bodyPr anchor="t" rtlCol="false" tIns="0" lIns="0" bIns="0" rIns="0">
            <a:spAutoFit/>
          </a:bodyPr>
          <a:lstStyle/>
          <a:p>
            <a:pPr algn="l" marL="474981" indent="-237491" lvl="1">
              <a:lnSpc>
                <a:spcPts val="3080"/>
              </a:lnSpc>
              <a:buFont typeface="Arial"/>
              <a:buChar char="•"/>
            </a:pPr>
            <a:r>
              <a:rPr lang="en-US" b="true" sz="2200">
                <a:solidFill>
                  <a:srgbClr val="F2EFEB"/>
                </a:solidFill>
                <a:latin typeface="Poppins Bold"/>
                <a:ea typeface="Poppins Bold"/>
                <a:cs typeface="Poppins Bold"/>
                <a:sym typeface="Poppins Bold"/>
              </a:rPr>
              <a:t>R</a:t>
            </a:r>
            <a:r>
              <a:rPr lang="en-US" b="true" sz="2200">
                <a:solidFill>
                  <a:srgbClr val="F2EFEB"/>
                </a:solidFill>
                <a:latin typeface="Poppins Bold"/>
                <a:ea typeface="Poppins Bold"/>
                <a:cs typeface="Poppins Bold"/>
                <a:sym typeface="Poppins Bold"/>
              </a:rPr>
              <a:t>educe paper waste</a:t>
            </a:r>
          </a:p>
        </p:txBody>
      </p:sp>
      <p:sp>
        <p:nvSpPr>
          <p:cNvPr name="TextBox 42" id="42"/>
          <p:cNvSpPr txBox="true"/>
          <p:nvPr/>
        </p:nvSpPr>
        <p:spPr>
          <a:xfrm rot="0">
            <a:off x="5234680" y="294550"/>
            <a:ext cx="8626929" cy="1398161"/>
          </a:xfrm>
          <a:prstGeom prst="rect">
            <a:avLst/>
          </a:prstGeom>
        </p:spPr>
        <p:txBody>
          <a:bodyPr anchor="t" rtlCol="false" tIns="0" lIns="0" bIns="0" rIns="0">
            <a:spAutoFit/>
          </a:bodyPr>
          <a:lstStyle/>
          <a:p>
            <a:pPr algn="ctr">
              <a:lnSpc>
                <a:spcPts val="10352"/>
              </a:lnSpc>
            </a:pPr>
            <a:r>
              <a:rPr lang="en-US" b="true" sz="10564">
                <a:solidFill>
                  <a:srgbClr val="012900"/>
                </a:solidFill>
                <a:latin typeface="Bebas Neue Bold"/>
                <a:ea typeface="Bebas Neue Bold"/>
                <a:cs typeface="Bebas Neue Bold"/>
                <a:sym typeface="Bebas Neue Bold"/>
              </a:rPr>
              <a:t>GAME LOOP</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12900"/>
        </a:solidFill>
      </p:bgPr>
    </p:bg>
    <p:spTree>
      <p:nvGrpSpPr>
        <p:cNvPr id="1" name=""/>
        <p:cNvGrpSpPr/>
        <p:nvPr/>
      </p:nvGrpSpPr>
      <p:grpSpPr>
        <a:xfrm>
          <a:off x="0" y="0"/>
          <a:ext cx="0" cy="0"/>
          <a:chOff x="0" y="0"/>
          <a:chExt cx="0" cy="0"/>
        </a:xfrm>
      </p:grpSpPr>
      <p:sp>
        <p:nvSpPr>
          <p:cNvPr name="TextBox 2" id="2"/>
          <p:cNvSpPr txBox="true"/>
          <p:nvPr/>
        </p:nvSpPr>
        <p:spPr>
          <a:xfrm rot="0">
            <a:off x="3374870" y="2311227"/>
            <a:ext cx="11931042" cy="5976859"/>
          </a:xfrm>
          <a:prstGeom prst="rect">
            <a:avLst/>
          </a:prstGeom>
        </p:spPr>
        <p:txBody>
          <a:bodyPr anchor="t" rtlCol="false" tIns="0" lIns="0" bIns="0" rIns="0">
            <a:spAutoFit/>
          </a:bodyPr>
          <a:lstStyle/>
          <a:p>
            <a:pPr algn="l">
              <a:lnSpc>
                <a:spcPts val="3144"/>
              </a:lnSpc>
            </a:pPr>
          </a:p>
          <a:p>
            <a:pPr algn="l">
              <a:lnSpc>
                <a:spcPts val="3144"/>
              </a:lnSpc>
            </a:pPr>
            <a:r>
              <a:rPr lang="en-US" sz="2245" spc="67">
                <a:solidFill>
                  <a:srgbClr val="FFFFFF"/>
                </a:solidFill>
                <a:latin typeface="Poppins"/>
                <a:ea typeface="Poppins"/>
                <a:cs typeface="Poppins"/>
                <a:sym typeface="Poppins"/>
              </a:rPr>
              <a:t>1.</a:t>
            </a:r>
            <a:r>
              <a:rPr lang="en-US" sz="2245" spc="67">
                <a:solidFill>
                  <a:srgbClr val="FFFFFF"/>
                </a:solidFill>
                <a:latin typeface="Poppins"/>
                <a:ea typeface="Poppins"/>
                <a:cs typeface="Poppins"/>
                <a:sym typeface="Poppins"/>
              </a:rPr>
              <a:t> Guided Exploration (Diegetic Navigation) </a:t>
            </a:r>
          </a:p>
          <a:p>
            <a:pPr algn="l" marL="484866" indent="-242433" lvl="1">
              <a:lnSpc>
                <a:spcPts val="3144"/>
              </a:lnSpc>
              <a:buFont typeface="Arial"/>
              <a:buChar char="•"/>
            </a:pPr>
            <a:r>
              <a:rPr lang="en-US" sz="2245" spc="67">
                <a:solidFill>
                  <a:srgbClr val="FFFFFF"/>
                </a:solidFill>
                <a:latin typeface="Poppins"/>
                <a:ea typeface="Poppins"/>
                <a:cs typeface="Poppins"/>
                <a:sym typeface="Poppins"/>
              </a:rPr>
              <a:t>Why: The player must reach Points of Interest (POIs) without intrusive UI or mini-maps.</a:t>
            </a:r>
          </a:p>
          <a:p>
            <a:pPr algn="l" marL="484866" indent="-242433" lvl="1">
              <a:lnSpc>
                <a:spcPts val="3144"/>
              </a:lnSpc>
              <a:buFont typeface="Arial"/>
              <a:buChar char="•"/>
            </a:pPr>
            <a:r>
              <a:rPr lang="en-US" sz="2245" spc="67">
                <a:solidFill>
                  <a:srgbClr val="FFFFFF"/>
                </a:solidFill>
                <a:latin typeface="Poppins"/>
                <a:ea typeface="Poppins"/>
                <a:cs typeface="Poppins"/>
                <a:sym typeface="Poppins"/>
              </a:rPr>
              <a:t>How: Use butterflies (day) and fireflies (night) as natural guides; glowing mycelium threads subtly indicate direction.</a:t>
            </a:r>
          </a:p>
          <a:p>
            <a:pPr algn="l">
              <a:lnSpc>
                <a:spcPts val="3144"/>
              </a:lnSpc>
            </a:pPr>
          </a:p>
          <a:p>
            <a:pPr algn="l">
              <a:lnSpc>
                <a:spcPts val="3144"/>
              </a:lnSpc>
            </a:pPr>
            <a:r>
              <a:rPr lang="en-US" sz="2245" i="true" spc="67">
                <a:solidFill>
                  <a:srgbClr val="FFFFFF"/>
                </a:solidFill>
                <a:latin typeface="Poppins Italics"/>
                <a:ea typeface="Poppins Italics"/>
                <a:cs typeface="Poppins Italics"/>
                <a:sym typeface="Poppins Italics"/>
              </a:rPr>
              <a:t>2. Focus-Based Skill Checks</a:t>
            </a:r>
          </a:p>
          <a:p>
            <a:pPr algn="l" marL="484866" indent="-242433" lvl="1">
              <a:lnSpc>
                <a:spcPts val="3144"/>
              </a:lnSpc>
              <a:buFont typeface="Arial"/>
              <a:buChar char="•"/>
            </a:pPr>
            <a:r>
              <a:rPr lang="en-US" sz="2245" i="true" spc="67">
                <a:solidFill>
                  <a:srgbClr val="FFFFFF"/>
                </a:solidFill>
                <a:latin typeface="Poppins Italics"/>
                <a:ea typeface="Poppins Italics"/>
                <a:cs typeface="Poppins Italics"/>
                <a:sym typeface="Poppins Italics"/>
              </a:rPr>
              <a:t>Why: Adds short, tense, skill-based interaction moments that fit the theme of precision and care.</a:t>
            </a:r>
          </a:p>
          <a:p>
            <a:pPr algn="l" marL="484866" indent="-242433" lvl="1">
              <a:lnSpc>
                <a:spcPts val="3144"/>
              </a:lnSpc>
              <a:buFont typeface="Arial"/>
              <a:buChar char="•"/>
            </a:pPr>
            <a:r>
              <a:rPr lang="en-US" sz="2245" i="true" spc="67">
                <a:solidFill>
                  <a:srgbClr val="FFFFFF"/>
                </a:solidFill>
                <a:latin typeface="Poppins Italics"/>
                <a:ea typeface="Poppins Italics"/>
                <a:cs typeface="Poppins Italics"/>
                <a:sym typeface="Poppins Italics"/>
              </a:rPr>
              <a:t>How: Single-button input (“T”), visible success zone, difficulty scales with arrow speed and window size.</a:t>
            </a:r>
          </a:p>
          <a:p>
            <a:pPr algn="l" marL="484866" indent="-242433" lvl="1">
              <a:lnSpc>
                <a:spcPts val="3144"/>
              </a:lnSpc>
              <a:buFont typeface="Arial"/>
              <a:buChar char="•"/>
            </a:pPr>
            <a:r>
              <a:rPr lang="en-US" sz="2245" i="true" spc="67">
                <a:solidFill>
                  <a:srgbClr val="FFFFFF"/>
                </a:solidFill>
                <a:latin typeface="Poppins Italics"/>
                <a:ea typeface="Poppins Italics"/>
                <a:cs typeface="Poppins Italics"/>
                <a:sym typeface="Poppins Italics"/>
              </a:rPr>
              <a:t>Success Metric: Average success rate: 70% at early levels → 55% at advanced levels; clear audiovisual feedback for success/failure.</a:t>
            </a:r>
          </a:p>
          <a:p>
            <a:pPr algn="l">
              <a:lnSpc>
                <a:spcPts val="3144"/>
              </a:lnSpc>
              <a:spcBef>
                <a:spcPct val="0"/>
              </a:spcBef>
            </a:pPr>
          </a:p>
        </p:txBody>
      </p:sp>
      <p:sp>
        <p:nvSpPr>
          <p:cNvPr name="TextBox 3" id="3"/>
          <p:cNvSpPr txBox="true"/>
          <p:nvPr/>
        </p:nvSpPr>
        <p:spPr>
          <a:xfrm rot="0">
            <a:off x="1830952" y="431979"/>
            <a:ext cx="13711498" cy="871953"/>
          </a:xfrm>
          <a:prstGeom prst="rect">
            <a:avLst/>
          </a:prstGeom>
        </p:spPr>
        <p:txBody>
          <a:bodyPr anchor="t" rtlCol="false" tIns="0" lIns="0" bIns="0" rIns="0">
            <a:spAutoFit/>
          </a:bodyPr>
          <a:lstStyle/>
          <a:p>
            <a:pPr algn="ctr">
              <a:lnSpc>
                <a:spcPts val="6429"/>
              </a:lnSpc>
            </a:pPr>
            <a:r>
              <a:rPr lang="en-US" b="true" sz="6560">
                <a:solidFill>
                  <a:srgbClr val="FFFFFF"/>
                </a:solidFill>
                <a:latin typeface="Bebas Neue Bold"/>
                <a:ea typeface="Bebas Neue Bold"/>
                <a:cs typeface="Bebas Neue Bold"/>
                <a:sym typeface="Bebas Neue Bold"/>
              </a:rPr>
              <a:t>PILLARS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DAG1eMnHu8M</dc:identifier>
  <dcterms:modified xsi:type="dcterms:W3CDTF">2011-08-01T06:04:30Z</dcterms:modified>
  <cp:revision>1</cp:revision>
  <dc:title>Pitch_Udrum&amp;Forest</dc:title>
</cp:coreProperties>
</file>